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2" r:id="rId46"/>
  </p:sldIdLst>
  <p:sldSz cx="12192000" cy="6858000"/>
  <p:notesSz cx="9874250" cy="67421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g73kHckKKh/G4fbCaTBYjzfDZB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D98267-F27D-45CF-98D7-37A1A0845272}">
  <a:tblStyle styleId="{5FD98267-F27D-45CF-98D7-37A1A08452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CD05472-6A32-4E7E-B3BE-95AC102A5CC0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5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회준 권" userId="153f747a6b293dfc" providerId="LiveId" clId="{69C37E94-FA17-4455-948F-94249654BAE3}"/>
    <pc:docChg chg="undo custSel addSld delSld modSld">
      <pc:chgData name="회준 권" userId="153f747a6b293dfc" providerId="LiveId" clId="{69C37E94-FA17-4455-948F-94249654BAE3}" dt="2023-08-02T04:34:06.026" v="21" actId="2696"/>
      <pc:docMkLst>
        <pc:docMk/>
      </pc:docMkLst>
      <pc:sldChg chg="delSp">
        <pc:chgData name="회준 권" userId="153f747a6b293dfc" providerId="LiveId" clId="{69C37E94-FA17-4455-948F-94249654BAE3}" dt="2023-08-02T04:33:58.695" v="17" actId="478"/>
        <pc:sldMkLst>
          <pc:docMk/>
          <pc:sldMk cId="0" sldId="256"/>
        </pc:sldMkLst>
        <pc:spChg chg="del">
          <ac:chgData name="회준 권" userId="153f747a6b293dfc" providerId="LiveId" clId="{69C37E94-FA17-4455-948F-94249654BAE3}" dt="2023-08-02T04:33:58.695" v="17" actId="478"/>
          <ac:spMkLst>
            <pc:docMk/>
            <pc:sldMk cId="0" sldId="256"/>
            <ac:spMk id="52" creationId="{00000000-0000-0000-0000-000000000000}"/>
          </ac:spMkLst>
        </pc:spChg>
        <pc:spChg chg="del">
          <ac:chgData name="회준 권" userId="153f747a6b293dfc" providerId="LiveId" clId="{69C37E94-FA17-4455-948F-94249654BAE3}" dt="2023-08-02T04:33:56.323" v="16" actId="478"/>
          <ac:spMkLst>
            <pc:docMk/>
            <pc:sldMk cId="0" sldId="256"/>
            <ac:spMk id="55" creationId="{00000000-0000-0000-0000-000000000000}"/>
          </ac:spMkLst>
        </pc:spChg>
      </pc:sldChg>
      <pc:sldChg chg="modSp del">
        <pc:chgData name="회준 권" userId="153f747a6b293dfc" providerId="LiveId" clId="{69C37E94-FA17-4455-948F-94249654BAE3}" dt="2023-08-02T04:34:05.494" v="20" actId="2696"/>
        <pc:sldMkLst>
          <pc:docMk/>
          <pc:sldMk cId="0" sldId="300"/>
        </pc:sldMkLst>
        <pc:graphicFrameChg chg="mod modGraphic">
          <ac:chgData name="회준 권" userId="153f747a6b293dfc" providerId="LiveId" clId="{69C37E94-FA17-4455-948F-94249654BAE3}" dt="2023-08-02T04:33:39.984" v="15"/>
          <ac:graphicFrameMkLst>
            <pc:docMk/>
            <pc:sldMk cId="0" sldId="300"/>
            <ac:graphicFrameMk id="617" creationId="{00000000-0000-0000-0000-000000000000}"/>
          </ac:graphicFrameMkLst>
        </pc:graphicFrameChg>
      </pc:sldChg>
      <pc:sldChg chg="add del">
        <pc:chgData name="회준 권" userId="153f747a6b293dfc" providerId="LiveId" clId="{69C37E94-FA17-4455-948F-94249654BAE3}" dt="2023-08-02T04:34:06.026" v="21" actId="2696"/>
        <pc:sldMkLst>
          <pc:docMk/>
          <pc:sldMk cId="0" sldId="3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278841" cy="33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593124" y="0"/>
            <a:ext cx="4278841" cy="33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403837"/>
            <a:ext cx="4278841" cy="33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593124" y="6403837"/>
            <a:ext cx="4278841" cy="33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0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3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5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6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28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과제계획서 내용 확인 후 수정 필요 - 왼료</a:t>
            </a:r>
            <a:endParaRPr/>
          </a:p>
        </p:txBody>
      </p:sp>
      <p:sp>
        <p:nvSpPr>
          <p:cNvPr id="376" name="Google Shape;376;p28:notes"/>
          <p:cNvSpPr txBox="1">
            <a:spLocks noGrp="1"/>
          </p:cNvSpPr>
          <p:nvPr>
            <p:ph type="sldNum" idx="12"/>
          </p:nvPr>
        </p:nvSpPr>
        <p:spPr>
          <a:xfrm>
            <a:off x="5593124" y="6403837"/>
            <a:ext cx="4278841" cy="33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9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:notes"/>
          <p:cNvSpPr txBox="1">
            <a:spLocks noGrp="1"/>
          </p:cNvSpPr>
          <p:nvPr>
            <p:ph type="sldNum" idx="12"/>
          </p:nvPr>
        </p:nvSpPr>
        <p:spPr>
          <a:xfrm>
            <a:off x="5593124" y="6403837"/>
            <a:ext cx="4278841" cy="33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30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과제계획서 내용 확인 후 수정 필요 - 완료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0:notes"/>
          <p:cNvSpPr txBox="1">
            <a:spLocks noGrp="1"/>
          </p:cNvSpPr>
          <p:nvPr>
            <p:ph type="sldNum" idx="12"/>
          </p:nvPr>
        </p:nvSpPr>
        <p:spPr>
          <a:xfrm>
            <a:off x="5593124" y="6403837"/>
            <a:ext cx="4278841" cy="33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1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2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4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36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과제계획서 내용 확인 후 수정 필요 - 완료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6:notes"/>
          <p:cNvSpPr txBox="1">
            <a:spLocks noGrp="1"/>
          </p:cNvSpPr>
          <p:nvPr>
            <p:ph type="sldNum" idx="12"/>
          </p:nvPr>
        </p:nvSpPr>
        <p:spPr>
          <a:xfrm>
            <a:off x="5593124" y="6403837"/>
            <a:ext cx="4278841" cy="33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7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8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9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4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:notes"/>
          <p:cNvSpPr txBox="1">
            <a:spLocks noGrp="1"/>
          </p:cNvSpPr>
          <p:nvPr>
            <p:ph type="sldNum" idx="12"/>
          </p:nvPr>
        </p:nvSpPr>
        <p:spPr>
          <a:xfrm>
            <a:off x="5593124" y="6403837"/>
            <a:ext cx="4278841" cy="33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p40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과제계획서 내용 확인 후 수정 필요 - 완료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0:notes"/>
          <p:cNvSpPr txBox="1">
            <a:spLocks noGrp="1"/>
          </p:cNvSpPr>
          <p:nvPr>
            <p:ph type="sldNum" idx="12"/>
          </p:nvPr>
        </p:nvSpPr>
        <p:spPr>
          <a:xfrm>
            <a:off x="5593124" y="6403837"/>
            <a:ext cx="4278841" cy="33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1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2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3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p44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rPr lang="en-US"/>
              <a:t>과제계획서 내용 확인 후 수정 필요 - 완료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44:notes"/>
          <p:cNvSpPr txBox="1">
            <a:spLocks noGrp="1"/>
          </p:cNvSpPr>
          <p:nvPr>
            <p:ph type="sldNum" idx="12"/>
          </p:nvPr>
        </p:nvSpPr>
        <p:spPr>
          <a:xfrm>
            <a:off x="5593124" y="6403837"/>
            <a:ext cx="4278841" cy="33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7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5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:notes"/>
          <p:cNvSpPr txBox="1">
            <a:spLocks noGrp="1"/>
          </p:cNvSpPr>
          <p:nvPr>
            <p:ph type="sldNum" idx="12"/>
          </p:nvPr>
        </p:nvSpPr>
        <p:spPr>
          <a:xfrm>
            <a:off x="5593124" y="6403837"/>
            <a:ext cx="4278841" cy="33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 txBox="1">
            <a:spLocks noGrp="1"/>
          </p:cNvSpPr>
          <p:nvPr>
            <p:ph type="body" idx="1"/>
          </p:nvPr>
        </p:nvSpPr>
        <p:spPr>
          <a:xfrm>
            <a:off x="987426" y="3244642"/>
            <a:ext cx="7899399" cy="26547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14650" y="842963"/>
            <a:ext cx="4044950" cy="22748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9"/>
          <p:cNvSpPr txBox="1">
            <a:spLocks noGrp="1"/>
          </p:cNvSpPr>
          <p:nvPr>
            <p:ph type="body" idx="1"/>
          </p:nvPr>
        </p:nvSpPr>
        <p:spPr>
          <a:xfrm>
            <a:off x="-110067" y="184785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1"/>
          <p:cNvSpPr/>
          <p:nvPr/>
        </p:nvSpPr>
        <p:spPr>
          <a:xfrm>
            <a:off x="0" y="-12653"/>
            <a:ext cx="12192000" cy="687065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29;p5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" name="Google Shape;31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4" name="Google Shape;34;p51"/>
          <p:cNvPicPr preferRelativeResize="0"/>
          <p:nvPr/>
        </p:nvPicPr>
        <p:blipFill rotWithShape="1">
          <a:blip r:embed="rId3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8"/>
          <p:cNvSpPr/>
          <p:nvPr/>
        </p:nvSpPr>
        <p:spPr>
          <a:xfrm>
            <a:off x="0" y="-12653"/>
            <a:ext cx="12192000" cy="687065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1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5" name="Google Shape;15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u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"/>
          <p:cNvSpPr/>
          <p:nvPr/>
        </p:nvSpPr>
        <p:spPr>
          <a:xfrm>
            <a:off x="0" y="1243541"/>
            <a:ext cx="12192000" cy="328705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53;p1"/>
          <p:cNvSpPr txBox="1"/>
          <p:nvPr/>
        </p:nvSpPr>
        <p:spPr>
          <a:xfrm>
            <a:off x="39511" y="1243541"/>
            <a:ext cx="12112978" cy="311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항암화학요법을 받은 암환자에서 QT연장이 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모든원인 사망에 미치는 영향 연구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 The effect of QT prolongation on all-cause mortality in cancer patients treated with chemotherapy )</a:t>
            </a:r>
            <a:endParaRPr/>
          </a:p>
        </p:txBody>
      </p:sp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22480"/>
          <a:stretch/>
        </p:blipFill>
        <p:spPr>
          <a:xfrm>
            <a:off x="0" y="0"/>
            <a:ext cx="1634836" cy="61180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6" name="Google Shape;56;p1"/>
          <p:cNvGraphicFramePr/>
          <p:nvPr/>
        </p:nvGraphicFramePr>
        <p:xfrm>
          <a:off x="3427225" y="6683840"/>
          <a:ext cx="4772025" cy="3565890"/>
        </p:xfrm>
        <a:graphic>
          <a:graphicData uri="http://schemas.openxmlformats.org/drawingml/2006/table">
            <a:tbl>
              <a:tblPr>
                <a:noFill/>
                <a:tableStyleId>{5FD98267-F27D-45CF-98D7-37A1A0845272}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2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8575"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심전도 검사 2일 이내 LAB 검사 결과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b">
                    <a:lnL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0:0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0:2"/>
                      </a:ext>
                    </a:extLst>
                  </a:tcPr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심전도 검사 7일 이내 LAB 검사 결과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 anchor="b">
                    <a:lnL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0:3"/>
                      </a:ext>
                    </a:extLst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143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1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결측비율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1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1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143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1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결측비율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1:4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CREATININE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2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2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2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CREATININE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2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2:4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SODIUM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3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3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3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SODIUM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3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3:4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POTASSIUM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4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17%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4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4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POTASSIUM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4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4:4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CALCIUM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5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5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5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CALCIUM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5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7%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5:4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EGFR</a:t>
                      </a:r>
                      <a:endParaRPr sz="1000">
                        <a:solidFill>
                          <a:srgbClr val="0000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6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62%</a:t>
                      </a:r>
                      <a:endParaRPr sz="1000">
                        <a:solidFill>
                          <a:srgbClr val="0000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6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6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EGFR</a:t>
                      </a:r>
                      <a:endParaRPr sz="1000">
                        <a:solidFill>
                          <a:srgbClr val="0000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6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59%</a:t>
                      </a:r>
                      <a:endParaRPr sz="1100">
                        <a:solidFill>
                          <a:srgbClr val="0000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6:4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CALCIUM_IONIZED</a:t>
                      </a:r>
                      <a:endParaRPr sz="1000">
                        <a:solidFill>
                          <a:srgbClr val="0000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7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88%</a:t>
                      </a:r>
                      <a:endParaRPr sz="1000">
                        <a:solidFill>
                          <a:srgbClr val="0000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7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7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CALCIUM_IONIZED</a:t>
                      </a:r>
                      <a:endParaRPr sz="1000">
                        <a:solidFill>
                          <a:srgbClr val="0000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7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84%</a:t>
                      </a:r>
                      <a:endParaRPr sz="1100">
                        <a:solidFill>
                          <a:srgbClr val="0000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7:4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85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MAGNESIUM</a:t>
                      </a:r>
                      <a:endParaRPr sz="1000">
                        <a:solidFill>
                          <a:srgbClr val="0000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8:0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92%</a:t>
                      </a:r>
                      <a:endParaRPr sz="1000">
                        <a:solidFill>
                          <a:srgbClr val="0000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8:1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28575" marR="28575" marT="91425" marB="91425" anchor="b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8:2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MAGNESIUM</a:t>
                      </a:r>
                      <a:endParaRPr sz="1000">
                        <a:solidFill>
                          <a:srgbClr val="0000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8:3"/>
                      </a:ext>
                    </a:extLs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89%</a:t>
                      </a:r>
                      <a:endParaRPr sz="1100">
                        <a:solidFill>
                          <a:srgbClr val="0000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4300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43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extLst>
                      <a:ext uri="http://customooxmlschemas.google.com/">
    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ellId="56:8:4"/>
                      </a:ext>
                    </a:extLs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1394" y="1609267"/>
            <a:ext cx="9483201" cy="500050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0"/>
          <p:cNvSpPr/>
          <p:nvPr/>
        </p:nvSpPr>
        <p:spPr>
          <a:xfrm>
            <a:off x="-28645" y="6609772"/>
            <a:ext cx="223009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 Heart J 2016;37:2768–2801</a:t>
            </a:r>
            <a:endParaRPr sz="12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0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10"/>
          <p:cNvSpPr txBox="1"/>
          <p:nvPr/>
        </p:nvSpPr>
        <p:spPr>
          <a:xfrm>
            <a:off x="219456" y="158495"/>
            <a:ext cx="374012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연구배경 및 필요성</a:t>
            </a:r>
            <a:endParaRPr/>
          </a:p>
        </p:txBody>
      </p:sp>
      <p:sp>
        <p:nvSpPr>
          <p:cNvPr id="179" name="Google Shape;179;p10"/>
          <p:cNvSpPr/>
          <p:nvPr/>
        </p:nvSpPr>
        <p:spPr>
          <a:xfrm>
            <a:off x="301394" y="909213"/>
            <a:ext cx="9393450" cy="461665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Cancer drug agents associated with QT prolongation and </a:t>
            </a:r>
            <a:r>
              <a:rPr lang="en-US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TdP</a:t>
            </a:r>
            <a:endParaRPr sz="24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10"/>
          <p:cNvPicPr preferRelativeResize="0"/>
          <p:nvPr/>
        </p:nvPicPr>
        <p:blipFill rotWithShape="1">
          <a:blip r:embed="rId4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p11"/>
          <p:cNvSpPr/>
          <p:nvPr/>
        </p:nvSpPr>
        <p:spPr>
          <a:xfrm>
            <a:off x="301394" y="909213"/>
            <a:ext cx="11589212" cy="461665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Cancer drugs associated with QT prolongation and </a:t>
            </a:r>
            <a:r>
              <a:rPr lang="en-US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sudden cardiac death </a:t>
            </a:r>
            <a:endParaRPr sz="24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1"/>
          <p:cNvSpPr/>
          <p:nvPr/>
        </p:nvSpPr>
        <p:spPr>
          <a:xfrm>
            <a:off x="26178" y="6584932"/>
            <a:ext cx="276210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 Am Heart Assoc 2017 Dec 7;6(12)  </a:t>
            </a:r>
            <a:endParaRPr sz="12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11"/>
          <p:cNvPicPr preferRelativeResize="0"/>
          <p:nvPr/>
        </p:nvPicPr>
        <p:blipFill rotWithShape="1">
          <a:blip r:embed="rId3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1394" y="1488052"/>
            <a:ext cx="5794606" cy="4857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96000" y="1938968"/>
            <a:ext cx="5794606" cy="3854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6000" y="1488052"/>
            <a:ext cx="5794606" cy="450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5998" y="5793266"/>
            <a:ext cx="5794607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1"/>
          <p:cNvSpPr/>
          <p:nvPr/>
        </p:nvSpPr>
        <p:spPr>
          <a:xfrm>
            <a:off x="1178805" y="5045725"/>
            <a:ext cx="716096" cy="23135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11"/>
          <p:cNvSpPr/>
          <p:nvPr/>
        </p:nvSpPr>
        <p:spPr>
          <a:xfrm>
            <a:off x="1176967" y="5407448"/>
            <a:ext cx="716096" cy="23135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11"/>
          <p:cNvSpPr/>
          <p:nvPr/>
        </p:nvSpPr>
        <p:spPr>
          <a:xfrm>
            <a:off x="5519459" y="5045725"/>
            <a:ext cx="556919" cy="23135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11"/>
          <p:cNvSpPr/>
          <p:nvPr/>
        </p:nvSpPr>
        <p:spPr>
          <a:xfrm>
            <a:off x="5517622" y="5407447"/>
            <a:ext cx="576540" cy="23135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11"/>
          <p:cNvSpPr/>
          <p:nvPr/>
        </p:nvSpPr>
        <p:spPr>
          <a:xfrm>
            <a:off x="11347373" y="6079470"/>
            <a:ext cx="486580" cy="23135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11"/>
          <p:cNvSpPr/>
          <p:nvPr/>
        </p:nvSpPr>
        <p:spPr>
          <a:xfrm>
            <a:off x="6993887" y="6079471"/>
            <a:ext cx="716096" cy="23135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" name="Google Shape;199;p11"/>
          <p:cNvSpPr txBox="1"/>
          <p:nvPr/>
        </p:nvSpPr>
        <p:spPr>
          <a:xfrm>
            <a:off x="219456" y="158495"/>
            <a:ext cx="374012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연구배경 및 필요성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" name="Google Shape;205;p12"/>
          <p:cNvPicPr preferRelativeResize="0"/>
          <p:nvPr/>
        </p:nvPicPr>
        <p:blipFill rotWithShape="1">
          <a:blip r:embed="rId3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392" y="997357"/>
            <a:ext cx="6178110" cy="214244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7" name="Google Shape;207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19441" y="997357"/>
            <a:ext cx="5007168" cy="53263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8" name="Google Shape;208;p12"/>
          <p:cNvSpPr/>
          <p:nvPr/>
        </p:nvSpPr>
        <p:spPr>
          <a:xfrm>
            <a:off x="365391" y="3429000"/>
            <a:ext cx="6299813" cy="1974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meta-analysis of 23 studies demonstrated that a </a:t>
            </a: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50 milliseconds increase in QT interval 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was associated with a </a:t>
            </a:r>
            <a:r>
              <a:rPr lang="en-US" sz="1800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relative risk of 1.20 </a:t>
            </a:r>
            <a:r>
              <a:rPr lang="en-US" sz="1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(1.15–1.26) </a:t>
            </a:r>
            <a:r>
              <a:rPr lang="en-US" sz="1800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for total mortality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1.29 </a:t>
            </a:r>
            <a:r>
              <a:rPr lang="en-US" sz="1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(1.15–1.46) </a:t>
            </a:r>
            <a:r>
              <a:rPr lang="en-US" sz="1800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for cardiovascular mortality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1.49 </a:t>
            </a:r>
            <a:r>
              <a:rPr lang="en-US" sz="1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(1.25–1.76)</a:t>
            </a:r>
            <a:r>
              <a:rPr lang="en-US" sz="1800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for coronary heart disease mortality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US" sz="1800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1.24 </a:t>
            </a:r>
            <a:r>
              <a:rPr lang="en-US" sz="18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(0.97–1.60) </a:t>
            </a:r>
            <a:r>
              <a:rPr lang="en-US" sz="1800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for sudden cardiac death</a:t>
            </a: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2"/>
          <p:cNvSpPr/>
          <p:nvPr/>
        </p:nvSpPr>
        <p:spPr>
          <a:xfrm>
            <a:off x="0" y="6587738"/>
            <a:ext cx="245592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Epidemiology 2011;22:660 –670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2"/>
          <p:cNvSpPr txBox="1"/>
          <p:nvPr/>
        </p:nvSpPr>
        <p:spPr>
          <a:xfrm>
            <a:off x="219456" y="158495"/>
            <a:ext cx="374012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연구배경 및 필요성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9841" y="2522863"/>
            <a:ext cx="5633292" cy="380081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16" name="Google Shape;216;p13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7" name="Google Shape;217;p13"/>
          <p:cNvPicPr preferRelativeResize="0"/>
          <p:nvPr/>
        </p:nvPicPr>
        <p:blipFill rotWithShape="1">
          <a:blip r:embed="rId4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3"/>
          <p:cNvSpPr/>
          <p:nvPr/>
        </p:nvSpPr>
        <p:spPr>
          <a:xfrm>
            <a:off x="0" y="6587738"/>
            <a:ext cx="259789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 Am Coll Cardiol 2006;47:362–367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8867" y="840807"/>
            <a:ext cx="5747132" cy="153883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0" name="Google Shape;220;p13"/>
          <p:cNvSpPr/>
          <p:nvPr/>
        </p:nvSpPr>
        <p:spPr>
          <a:xfrm>
            <a:off x="6209842" y="1217553"/>
            <a:ext cx="5633292" cy="78534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abnormally prolonged QTc interval (Bazett formula)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&gt; 450 ms (male), &gt; 470 ms (female)</a:t>
            </a:r>
            <a:endParaRPr sz="16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8866" y="2522863"/>
            <a:ext cx="5747133" cy="380082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2" name="Google Shape;222;p13"/>
          <p:cNvSpPr txBox="1"/>
          <p:nvPr/>
        </p:nvSpPr>
        <p:spPr>
          <a:xfrm>
            <a:off x="219456" y="158495"/>
            <a:ext cx="374012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연구배경 및 필요성</a:t>
            </a:r>
            <a:endParaRPr sz="32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4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8" name="Google Shape;228;p14"/>
          <p:cNvPicPr preferRelativeResize="0"/>
          <p:nvPr/>
        </p:nvPicPr>
        <p:blipFill rotWithShape="1">
          <a:blip r:embed="rId3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4"/>
          <p:cNvSpPr/>
          <p:nvPr/>
        </p:nvSpPr>
        <p:spPr>
          <a:xfrm>
            <a:off x="0" y="6587738"/>
            <a:ext cx="259699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 Am Heart Assoc. 2016;5:e003264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506" y="1263476"/>
            <a:ext cx="2996588" cy="505950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1" name="Google Shape;231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26246" y="1263475"/>
            <a:ext cx="8435248" cy="505950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2" name="Google Shape;232;p14"/>
          <p:cNvSpPr/>
          <p:nvPr/>
        </p:nvSpPr>
        <p:spPr>
          <a:xfrm>
            <a:off x="3540087" y="3115419"/>
            <a:ext cx="8207566" cy="787941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14"/>
          <p:cNvSpPr txBox="1"/>
          <p:nvPr/>
        </p:nvSpPr>
        <p:spPr>
          <a:xfrm>
            <a:off x="219456" y="158495"/>
            <a:ext cx="374012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연구배경 및 필요성</a:t>
            </a:r>
            <a:endParaRPr sz="32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39" name="Google Shape;239;p15"/>
          <p:cNvPicPr preferRelativeResize="0"/>
          <p:nvPr/>
        </p:nvPicPr>
        <p:blipFill rotWithShape="1">
          <a:blip r:embed="rId3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5"/>
          <p:cNvSpPr/>
          <p:nvPr/>
        </p:nvSpPr>
        <p:spPr>
          <a:xfrm>
            <a:off x="0" y="6587738"/>
            <a:ext cx="19896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Europace 2018;20:99–107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996" y="840806"/>
            <a:ext cx="11541565" cy="182053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42" name="Google Shape;242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997" y="2710109"/>
            <a:ext cx="11541564" cy="363560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5"/>
          <p:cNvSpPr txBox="1"/>
          <p:nvPr/>
        </p:nvSpPr>
        <p:spPr>
          <a:xfrm>
            <a:off x="219456" y="158495"/>
            <a:ext cx="7992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연구배경 및 필요성 </a:t>
            </a:r>
            <a:r>
              <a:rPr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[ reference study 1 ]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9" name="Google Shape;249;p16"/>
          <p:cNvPicPr preferRelativeResize="0"/>
          <p:nvPr/>
        </p:nvPicPr>
        <p:blipFill rotWithShape="1">
          <a:blip r:embed="rId3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6"/>
          <p:cNvSpPr/>
          <p:nvPr/>
        </p:nvSpPr>
        <p:spPr>
          <a:xfrm>
            <a:off x="0" y="6587738"/>
            <a:ext cx="19896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Europace 2018;20:99–107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6"/>
          <p:cNvSpPr/>
          <p:nvPr/>
        </p:nvSpPr>
        <p:spPr>
          <a:xfrm>
            <a:off x="296996" y="2460020"/>
            <a:ext cx="4396189" cy="300133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 Inclusion criteria of ECG database &gt;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QTc (Bazett’s formula) ≥ 500ms 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QRS width ≤ 120 ms 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≥ 15years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Heart rate (b.p.m.) &gt;30 and ≤100 (due to the limitations of Bazett’s formula), 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acute ST-elevation infarction,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atrial fibrillation or atrial flutter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11157" y="1972019"/>
            <a:ext cx="7083846" cy="4384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6"/>
          <p:cNvPicPr preferRelativeResize="0"/>
          <p:nvPr/>
        </p:nvPicPr>
        <p:blipFill rotWithShape="1">
          <a:blip r:embed="rId5">
            <a:alphaModFix/>
          </a:blip>
          <a:srcRect b="47271"/>
          <a:stretch/>
        </p:blipFill>
        <p:spPr>
          <a:xfrm>
            <a:off x="308471" y="840805"/>
            <a:ext cx="11510635" cy="93690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4" name="Google Shape;254;p16"/>
          <p:cNvSpPr/>
          <p:nvPr/>
        </p:nvSpPr>
        <p:spPr>
          <a:xfrm>
            <a:off x="370936" y="5717287"/>
            <a:ext cx="41432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QTc ≥ 500ms : 2.4% (1,531/63,286) </a:t>
            </a:r>
            <a:endParaRPr sz="16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6"/>
          <p:cNvSpPr txBox="1"/>
          <p:nvPr/>
        </p:nvSpPr>
        <p:spPr>
          <a:xfrm>
            <a:off x="219456" y="158495"/>
            <a:ext cx="7992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연구배경 및 필요성 </a:t>
            </a:r>
            <a:r>
              <a:rPr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[ reference study 1 ]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7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1" name="Google Shape;261;p17"/>
          <p:cNvPicPr preferRelativeResize="0"/>
          <p:nvPr/>
        </p:nvPicPr>
        <p:blipFill rotWithShape="1">
          <a:blip r:embed="rId3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7"/>
          <p:cNvSpPr/>
          <p:nvPr/>
        </p:nvSpPr>
        <p:spPr>
          <a:xfrm>
            <a:off x="0" y="6587738"/>
            <a:ext cx="19896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Europace 2018;20:99–107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8472" y="1777711"/>
            <a:ext cx="7930856" cy="4810027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17"/>
          <p:cNvSpPr/>
          <p:nvPr/>
        </p:nvSpPr>
        <p:spPr>
          <a:xfrm>
            <a:off x="8326877" y="1819456"/>
            <a:ext cx="3492229" cy="263771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Kaplan–Meier survival plots 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1531 patients with QTc ≥ 500 ms 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2099 patients with moderately prolonged QTc (QTc 470–499 ms for males, QTc 480–499 ms for females) 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43 893 patients with normal QTc (QTc &lt; 470 ms for males, QTc &lt; 480 ms for females)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17"/>
          <p:cNvPicPr preferRelativeResize="0"/>
          <p:nvPr/>
        </p:nvPicPr>
        <p:blipFill rotWithShape="1">
          <a:blip r:embed="rId5">
            <a:alphaModFix/>
          </a:blip>
          <a:srcRect b="47271"/>
          <a:stretch/>
        </p:blipFill>
        <p:spPr>
          <a:xfrm>
            <a:off x="308471" y="840805"/>
            <a:ext cx="11510635" cy="93690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6" name="Google Shape;266;p17"/>
          <p:cNvSpPr txBox="1"/>
          <p:nvPr/>
        </p:nvSpPr>
        <p:spPr>
          <a:xfrm>
            <a:off x="219456" y="158495"/>
            <a:ext cx="799289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연구배경 및 필요성 </a:t>
            </a:r>
            <a:r>
              <a:rPr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[ reference study 1 ]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72" name="Google Shape;272;p18"/>
          <p:cNvPicPr preferRelativeResize="0"/>
          <p:nvPr/>
        </p:nvPicPr>
        <p:blipFill rotWithShape="1">
          <a:blip r:embed="rId3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8"/>
          <p:cNvPicPr preferRelativeResize="0"/>
          <p:nvPr/>
        </p:nvPicPr>
        <p:blipFill rotWithShape="1">
          <a:blip r:embed="rId4">
            <a:alphaModFix/>
          </a:blip>
          <a:srcRect l="964"/>
          <a:stretch/>
        </p:blipFill>
        <p:spPr>
          <a:xfrm>
            <a:off x="308470" y="2016087"/>
            <a:ext cx="11510635" cy="432963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8"/>
          <p:cNvSpPr/>
          <p:nvPr/>
        </p:nvSpPr>
        <p:spPr>
          <a:xfrm>
            <a:off x="0" y="6587738"/>
            <a:ext cx="198964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Europace 2018;20:99–107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18"/>
          <p:cNvPicPr preferRelativeResize="0"/>
          <p:nvPr/>
        </p:nvPicPr>
        <p:blipFill rotWithShape="1">
          <a:blip r:embed="rId5">
            <a:alphaModFix/>
          </a:blip>
          <a:srcRect b="47271"/>
          <a:stretch/>
        </p:blipFill>
        <p:spPr>
          <a:xfrm>
            <a:off x="308471" y="840805"/>
            <a:ext cx="11510635" cy="93690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6" name="Google Shape;276;p18"/>
          <p:cNvSpPr txBox="1"/>
          <p:nvPr/>
        </p:nvSpPr>
        <p:spPr>
          <a:xfrm>
            <a:off x="219456" y="158495"/>
            <a:ext cx="823174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연구배경 및 필요성 </a:t>
            </a:r>
            <a:r>
              <a:rPr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[ reference study 1 ]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2" name="Google Shape;282;p19"/>
          <p:cNvPicPr preferRelativeResize="0"/>
          <p:nvPr/>
        </p:nvPicPr>
        <p:blipFill rotWithShape="1">
          <a:blip r:embed="rId3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856" y="840806"/>
            <a:ext cx="11526705" cy="19684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84" name="Google Shape;284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856" y="2858069"/>
            <a:ext cx="11526705" cy="348764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9"/>
          <p:cNvSpPr/>
          <p:nvPr/>
        </p:nvSpPr>
        <p:spPr>
          <a:xfrm>
            <a:off x="0" y="6581001"/>
            <a:ext cx="233108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Europace 2019;21:1254–1260</a:t>
            </a:r>
            <a:endParaRPr sz="12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9"/>
          <p:cNvSpPr txBox="1"/>
          <p:nvPr/>
        </p:nvSpPr>
        <p:spPr>
          <a:xfrm>
            <a:off x="219456" y="158495"/>
            <a:ext cx="823174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연구배경 및 필요성 </a:t>
            </a:r>
            <a:r>
              <a:rPr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[ reference study 2 ]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/>
          <p:nvPr/>
        </p:nvSpPr>
        <p:spPr>
          <a:xfrm>
            <a:off x="0" y="747661"/>
            <a:ext cx="12192000" cy="164338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0" y="747660"/>
            <a:ext cx="12112978" cy="1454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항암치료중인 암환자에서 빅데이터분석을 이용한 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QT교정 공식의 검증과 심장 사건 발생 예측모델 개발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2"/>
          <p:cNvPicPr preferRelativeResize="0"/>
          <p:nvPr/>
        </p:nvPicPr>
        <p:blipFill rotWithShape="1">
          <a:blip r:embed="rId3">
            <a:alphaModFix/>
          </a:blip>
          <a:srcRect b="22480"/>
          <a:stretch/>
        </p:blipFill>
        <p:spPr>
          <a:xfrm>
            <a:off x="0" y="0"/>
            <a:ext cx="1634836" cy="6118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2"/>
          <p:cNvSpPr/>
          <p:nvPr/>
        </p:nvSpPr>
        <p:spPr>
          <a:xfrm>
            <a:off x="1866332" y="-11289"/>
            <a:ext cx="9377401" cy="75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2020년 『인공지능 빅데이터 암연구사업단』 신규과제</a:t>
            </a:r>
            <a:endParaRPr sz="2800" b="1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2639616" y="2780929"/>
            <a:ext cx="6919384" cy="1177207"/>
          </a:xfrm>
          <a:prstGeom prst="roundRect">
            <a:avLst>
              <a:gd name="adj" fmla="val 16667"/>
            </a:avLst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심전도 Database 구축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431371" y="4869161"/>
            <a:ext cx="4080453" cy="1177207"/>
          </a:xfrm>
          <a:prstGeom prst="roundRect">
            <a:avLst>
              <a:gd name="adj" fmla="val 16667"/>
            </a:avLst>
          </a:prstGeom>
          <a:solidFill>
            <a:srgbClr val="F8E2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항암치료중인 암환자에서 빅데이터 분석을 이용한 QT교정 공식의 검증 연구</a:t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7381302" y="4869161"/>
            <a:ext cx="4527932" cy="1177207"/>
          </a:xfrm>
          <a:prstGeom prst="roundRect">
            <a:avLst>
              <a:gd name="adj" fmla="val 16667"/>
            </a:avLst>
          </a:prstGeom>
          <a:solidFill>
            <a:srgbClr val="FDFC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빅데이터 분석을 통한 암환자의 QT간격 연장으로 인한 심장 사건(치명적 부정맥, 심장 급사) 발생 예측 모델개발 연구</a:t>
            </a:r>
            <a:endParaRPr/>
          </a:p>
        </p:txBody>
      </p:sp>
      <p:cxnSp>
        <p:nvCxnSpPr>
          <p:cNvPr id="68" name="Google Shape;68;p2"/>
          <p:cNvCxnSpPr/>
          <p:nvPr/>
        </p:nvCxnSpPr>
        <p:spPr>
          <a:xfrm flipH="1">
            <a:off x="2207568" y="3981599"/>
            <a:ext cx="4080453" cy="864096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" name="Google Shape;69;p2"/>
          <p:cNvCxnSpPr/>
          <p:nvPr/>
        </p:nvCxnSpPr>
        <p:spPr>
          <a:xfrm>
            <a:off x="6309067" y="3981600"/>
            <a:ext cx="3648405" cy="911025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0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2" name="Google Shape;292;p20"/>
          <p:cNvPicPr preferRelativeResize="0"/>
          <p:nvPr/>
        </p:nvPicPr>
        <p:blipFill rotWithShape="1">
          <a:blip r:embed="rId3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0"/>
          <p:cNvPicPr preferRelativeResize="0"/>
          <p:nvPr/>
        </p:nvPicPr>
        <p:blipFill rotWithShape="1">
          <a:blip r:embed="rId4">
            <a:alphaModFix/>
          </a:blip>
          <a:srcRect b="58204"/>
          <a:stretch/>
        </p:blipFill>
        <p:spPr>
          <a:xfrm>
            <a:off x="311856" y="840806"/>
            <a:ext cx="11551013" cy="11271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4" name="Google Shape;294;p20"/>
          <p:cNvSpPr/>
          <p:nvPr/>
        </p:nvSpPr>
        <p:spPr>
          <a:xfrm>
            <a:off x="0" y="6581001"/>
            <a:ext cx="233108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Europace 2019;21:1254–1260</a:t>
            </a:r>
            <a:endParaRPr sz="12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5" name="Google Shape;295;p20"/>
          <p:cNvPicPr preferRelativeResize="0"/>
          <p:nvPr/>
        </p:nvPicPr>
        <p:blipFill rotWithShape="1">
          <a:blip r:embed="rId5">
            <a:alphaModFix/>
          </a:blip>
          <a:srcRect l="631" r="-1"/>
          <a:stretch/>
        </p:blipFill>
        <p:spPr>
          <a:xfrm>
            <a:off x="4924540" y="2016693"/>
            <a:ext cx="6938330" cy="4306989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0"/>
          <p:cNvSpPr/>
          <p:nvPr/>
        </p:nvSpPr>
        <p:spPr>
          <a:xfrm>
            <a:off x="296996" y="2460020"/>
            <a:ext cx="4396189" cy="300133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 Inclusion criteria of ECG database &gt;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QTc (Bazett’s formula) ≥ 500 ms 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QRS width ≤ 120 ms 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 ≥ 15years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Heart rate (bpm) &gt;30 and ≤100 (due to the limitations of Bazett’s formula), 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acute ST-elevation infarction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atrial fibrillation or atrial flutter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0"/>
          <p:cNvSpPr txBox="1"/>
          <p:nvPr/>
        </p:nvSpPr>
        <p:spPr>
          <a:xfrm>
            <a:off x="219456" y="158495"/>
            <a:ext cx="823174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연구배경 및 필요성 </a:t>
            </a:r>
            <a:r>
              <a:rPr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[ reference study 2 ]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1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3" name="Google Shape;303;p21"/>
          <p:cNvPicPr preferRelativeResize="0"/>
          <p:nvPr/>
        </p:nvPicPr>
        <p:blipFill rotWithShape="1">
          <a:blip r:embed="rId3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1"/>
          <p:cNvSpPr/>
          <p:nvPr/>
        </p:nvSpPr>
        <p:spPr>
          <a:xfrm>
            <a:off x="0" y="6581001"/>
            <a:ext cx="233108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Europace 2019;21:1254–1260</a:t>
            </a:r>
            <a:endParaRPr sz="12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5" name="Google Shape;30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857" y="2016691"/>
            <a:ext cx="11551012" cy="4340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1"/>
          <p:cNvPicPr preferRelativeResize="0"/>
          <p:nvPr/>
        </p:nvPicPr>
        <p:blipFill rotWithShape="1">
          <a:blip r:embed="rId5">
            <a:alphaModFix/>
          </a:blip>
          <a:srcRect b="58204"/>
          <a:stretch/>
        </p:blipFill>
        <p:spPr>
          <a:xfrm>
            <a:off x="311856" y="840806"/>
            <a:ext cx="11551013" cy="11271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07" name="Google Shape;307;p21"/>
          <p:cNvSpPr txBox="1"/>
          <p:nvPr/>
        </p:nvSpPr>
        <p:spPr>
          <a:xfrm>
            <a:off x="219456" y="158495"/>
            <a:ext cx="823174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연구배경 및 필요성 </a:t>
            </a:r>
            <a:r>
              <a:rPr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[ reference study 2 ]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13" name="Google Shape;313;p22"/>
          <p:cNvPicPr preferRelativeResize="0"/>
          <p:nvPr/>
        </p:nvPicPr>
        <p:blipFill rotWithShape="1">
          <a:blip r:embed="rId3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2"/>
          <p:cNvSpPr/>
          <p:nvPr/>
        </p:nvSpPr>
        <p:spPr>
          <a:xfrm>
            <a:off x="0" y="6581001"/>
            <a:ext cx="233108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Europace 2019;21:1254–1260</a:t>
            </a:r>
            <a:endParaRPr sz="12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857" y="2008929"/>
            <a:ext cx="11551012" cy="4325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2"/>
          <p:cNvPicPr preferRelativeResize="0"/>
          <p:nvPr/>
        </p:nvPicPr>
        <p:blipFill rotWithShape="1">
          <a:blip r:embed="rId5">
            <a:alphaModFix/>
          </a:blip>
          <a:srcRect b="58204"/>
          <a:stretch/>
        </p:blipFill>
        <p:spPr>
          <a:xfrm>
            <a:off x="311856" y="840806"/>
            <a:ext cx="11551013" cy="112711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7" name="Google Shape;317;p22"/>
          <p:cNvSpPr txBox="1"/>
          <p:nvPr/>
        </p:nvSpPr>
        <p:spPr>
          <a:xfrm>
            <a:off x="219456" y="158495"/>
            <a:ext cx="823174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연구배경 및 필요성 </a:t>
            </a:r>
            <a:r>
              <a:rPr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[ reference study 2 ]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3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3" name="Google Shape;323;p23"/>
          <p:cNvPicPr preferRelativeResize="0"/>
          <p:nvPr/>
        </p:nvPicPr>
        <p:blipFill rotWithShape="1">
          <a:blip r:embed="rId3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389" y="792038"/>
            <a:ext cx="11531899" cy="191811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5" name="Google Shape;325;p23"/>
          <p:cNvSpPr/>
          <p:nvPr/>
        </p:nvSpPr>
        <p:spPr>
          <a:xfrm>
            <a:off x="0" y="6581001"/>
            <a:ext cx="19736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131413"/>
                </a:solidFill>
                <a:latin typeface="Arial"/>
                <a:ea typeface="Arial"/>
                <a:cs typeface="Arial"/>
                <a:sym typeface="Arial"/>
              </a:rPr>
              <a:t>Cardio-Oncology 2020;6:3</a:t>
            </a:r>
            <a:endParaRPr sz="12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81060" y="2809301"/>
            <a:ext cx="10067228" cy="352539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7" name="Google Shape;327;p23"/>
          <p:cNvSpPr/>
          <p:nvPr/>
        </p:nvSpPr>
        <p:spPr>
          <a:xfrm>
            <a:off x="1" y="3424910"/>
            <a:ext cx="1973616" cy="69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QTcB ≥ 500 ms :  1.5% (150/10,180)</a:t>
            </a:r>
            <a:endParaRPr sz="14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3"/>
          <p:cNvSpPr txBox="1"/>
          <p:nvPr/>
        </p:nvSpPr>
        <p:spPr>
          <a:xfrm>
            <a:off x="219456" y="158495"/>
            <a:ext cx="823174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연구배경 및 필요성 </a:t>
            </a:r>
            <a:r>
              <a:rPr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[ reference study 3 ]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4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4" name="Google Shape;334;p24"/>
          <p:cNvPicPr preferRelativeResize="0"/>
          <p:nvPr/>
        </p:nvPicPr>
        <p:blipFill rotWithShape="1">
          <a:blip r:embed="rId3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4"/>
          <p:cNvPicPr preferRelativeResize="0"/>
          <p:nvPr/>
        </p:nvPicPr>
        <p:blipFill rotWithShape="1">
          <a:blip r:embed="rId4">
            <a:alphaModFix/>
          </a:blip>
          <a:srcRect t="16522" r="14678" b="25846"/>
          <a:stretch/>
        </p:blipFill>
        <p:spPr>
          <a:xfrm>
            <a:off x="316390" y="881864"/>
            <a:ext cx="11512444" cy="110543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6" name="Google Shape;336;p24"/>
          <p:cNvSpPr/>
          <p:nvPr/>
        </p:nvSpPr>
        <p:spPr>
          <a:xfrm>
            <a:off x="0" y="6581001"/>
            <a:ext cx="19736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131413"/>
                </a:solidFill>
                <a:latin typeface="Arial"/>
                <a:ea typeface="Arial"/>
                <a:cs typeface="Arial"/>
                <a:sym typeface="Arial"/>
              </a:rPr>
              <a:t>Cardio-Oncology 2020;6:3</a:t>
            </a:r>
            <a:endParaRPr sz="12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87707" y="2077126"/>
            <a:ext cx="4913523" cy="45485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8" name="Google Shape;338;p24"/>
          <p:cNvSpPr/>
          <p:nvPr/>
        </p:nvSpPr>
        <p:spPr>
          <a:xfrm>
            <a:off x="316780" y="2309467"/>
            <a:ext cx="5015384" cy="176631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Inclusion criteria for the ALQTS group &gt; 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Hospitalized cancer patients (age &gt; 18 years) from Hematology-Oncology or other departments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</a:pPr>
            <a:r>
              <a:rPr lang="en-US" sz="1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QTc (Bazett’s) ≥ 500 ms 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Without a family history of inherited LQTS, unexplained syncope, cardiac arrest, or sudden death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4"/>
          <p:cNvSpPr/>
          <p:nvPr/>
        </p:nvSpPr>
        <p:spPr>
          <a:xfrm>
            <a:off x="316390" y="4170861"/>
            <a:ext cx="5015384" cy="232031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Exclusion criteria &gt;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QRS duration &gt; 120 ms, 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Complete left or right bundle branch blocks, intraventricular conduction delays or ventricular pacing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Atrial fibrillation/flutter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Second-degree and complete atrial ventricular blocks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Severely sinus, atrial and ventricular tachyarrhythmia</a:t>
            </a:r>
            <a:endParaRPr/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Acute coronary syndrome with dynamic ST-T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4"/>
          <p:cNvSpPr txBox="1"/>
          <p:nvPr/>
        </p:nvSpPr>
        <p:spPr>
          <a:xfrm>
            <a:off x="219456" y="158495"/>
            <a:ext cx="823174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연구배경 및 필요성 </a:t>
            </a:r>
            <a:r>
              <a:rPr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[ reference study 3 ]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5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6" name="Google Shape;346;p25"/>
          <p:cNvPicPr preferRelativeResize="0"/>
          <p:nvPr/>
        </p:nvPicPr>
        <p:blipFill rotWithShape="1">
          <a:blip r:embed="rId3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5"/>
          <p:cNvSpPr/>
          <p:nvPr/>
        </p:nvSpPr>
        <p:spPr>
          <a:xfrm>
            <a:off x="0" y="6581001"/>
            <a:ext cx="19736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131413"/>
                </a:solidFill>
                <a:latin typeface="Arial"/>
                <a:ea typeface="Arial"/>
                <a:cs typeface="Arial"/>
                <a:sym typeface="Arial"/>
              </a:rPr>
              <a:t>Cardio-Oncology 2020;6:3</a:t>
            </a:r>
            <a:endParaRPr sz="12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9336" y="2081412"/>
            <a:ext cx="7115299" cy="441346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5"/>
          <p:cNvSpPr/>
          <p:nvPr/>
        </p:nvSpPr>
        <p:spPr>
          <a:xfrm>
            <a:off x="8975074" y="2375180"/>
            <a:ext cx="285376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131413"/>
                </a:solidFill>
                <a:latin typeface="Arial"/>
                <a:ea typeface="Arial"/>
                <a:cs typeface="Arial"/>
                <a:sym typeface="Arial"/>
              </a:rPr>
              <a:t>Kaplan-Meier Survival Curve in hospitalized patients with and without severe acquired long QT syndrome (ALQTS)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25"/>
          <p:cNvPicPr preferRelativeResize="0"/>
          <p:nvPr/>
        </p:nvPicPr>
        <p:blipFill rotWithShape="1">
          <a:blip r:embed="rId5">
            <a:alphaModFix/>
          </a:blip>
          <a:srcRect t="16522" r="14678" b="25846"/>
          <a:stretch/>
        </p:blipFill>
        <p:spPr>
          <a:xfrm>
            <a:off x="316390" y="881864"/>
            <a:ext cx="11512444" cy="110543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1" name="Google Shape;351;p25"/>
          <p:cNvSpPr txBox="1"/>
          <p:nvPr/>
        </p:nvSpPr>
        <p:spPr>
          <a:xfrm>
            <a:off x="219456" y="158495"/>
            <a:ext cx="823174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연구배경 및 필요성 </a:t>
            </a:r>
            <a:r>
              <a:rPr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[ reference study 3 ]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6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57" name="Google Shape;357;p26"/>
          <p:cNvPicPr preferRelativeResize="0"/>
          <p:nvPr/>
        </p:nvPicPr>
        <p:blipFill rotWithShape="1">
          <a:blip r:embed="rId3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6"/>
          <p:cNvSpPr/>
          <p:nvPr/>
        </p:nvSpPr>
        <p:spPr>
          <a:xfrm>
            <a:off x="0" y="6581001"/>
            <a:ext cx="19736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131413"/>
                </a:solidFill>
                <a:latin typeface="Arial"/>
                <a:ea typeface="Arial"/>
                <a:cs typeface="Arial"/>
                <a:sym typeface="Arial"/>
              </a:rPr>
              <a:t>Cardio-Oncology 2020;6:3</a:t>
            </a:r>
            <a:endParaRPr sz="12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9" name="Google Shape;359;p26"/>
          <p:cNvPicPr preferRelativeResize="0"/>
          <p:nvPr/>
        </p:nvPicPr>
        <p:blipFill rotWithShape="1">
          <a:blip r:embed="rId4">
            <a:alphaModFix/>
          </a:blip>
          <a:srcRect b="1123"/>
          <a:stretch/>
        </p:blipFill>
        <p:spPr>
          <a:xfrm>
            <a:off x="316390" y="2077127"/>
            <a:ext cx="4307595" cy="421313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0" name="Google Shape;360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6236" y="2077127"/>
            <a:ext cx="7102598" cy="421313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1" name="Google Shape;361;p26"/>
          <p:cNvPicPr preferRelativeResize="0"/>
          <p:nvPr/>
        </p:nvPicPr>
        <p:blipFill rotWithShape="1">
          <a:blip r:embed="rId6">
            <a:alphaModFix/>
          </a:blip>
          <a:srcRect t="16522" r="14678" b="25846"/>
          <a:stretch/>
        </p:blipFill>
        <p:spPr>
          <a:xfrm>
            <a:off x="316390" y="881864"/>
            <a:ext cx="11512444" cy="110543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2" name="Google Shape;362;p26"/>
          <p:cNvSpPr txBox="1"/>
          <p:nvPr/>
        </p:nvSpPr>
        <p:spPr>
          <a:xfrm>
            <a:off x="219456" y="158495"/>
            <a:ext cx="823174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연구배경 및 필요성 </a:t>
            </a:r>
            <a:r>
              <a:rPr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[ reference study 3 ]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8" name="Google Shape;368;p27"/>
          <p:cNvPicPr preferRelativeResize="0"/>
          <p:nvPr/>
        </p:nvPicPr>
        <p:blipFill rotWithShape="1">
          <a:blip r:embed="rId3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7"/>
          <p:cNvSpPr/>
          <p:nvPr/>
        </p:nvSpPr>
        <p:spPr>
          <a:xfrm>
            <a:off x="0" y="6581001"/>
            <a:ext cx="19736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131413"/>
                </a:solidFill>
                <a:latin typeface="Arial"/>
                <a:ea typeface="Arial"/>
                <a:cs typeface="Arial"/>
                <a:sym typeface="Arial"/>
              </a:rPr>
              <a:t>Cardio-Oncology 2020;6:3</a:t>
            </a:r>
            <a:endParaRPr sz="12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389" y="2077126"/>
            <a:ext cx="11512443" cy="430164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1" name="Google Shape;371;p27"/>
          <p:cNvPicPr preferRelativeResize="0"/>
          <p:nvPr/>
        </p:nvPicPr>
        <p:blipFill rotWithShape="1">
          <a:blip r:embed="rId5">
            <a:alphaModFix/>
          </a:blip>
          <a:srcRect t="16522" r="14678" b="25846"/>
          <a:stretch/>
        </p:blipFill>
        <p:spPr>
          <a:xfrm>
            <a:off x="316390" y="881864"/>
            <a:ext cx="11512444" cy="110543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2" name="Google Shape;372;p27"/>
          <p:cNvSpPr txBox="1"/>
          <p:nvPr/>
        </p:nvSpPr>
        <p:spPr>
          <a:xfrm>
            <a:off x="219456" y="158495"/>
            <a:ext cx="823174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연구배경 및 필요성 </a:t>
            </a:r>
            <a:r>
              <a:rPr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[ reference study 3 ]</a:t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8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28"/>
          <p:cNvSpPr txBox="1"/>
          <p:nvPr/>
        </p:nvSpPr>
        <p:spPr>
          <a:xfrm>
            <a:off x="5217678" y="1105517"/>
            <a:ext cx="12105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최종목표</a:t>
            </a:r>
            <a:endParaRPr/>
          </a:p>
        </p:txBody>
      </p:sp>
      <p:sp>
        <p:nvSpPr>
          <p:cNvPr id="380" name="Google Shape;380;p28"/>
          <p:cNvSpPr txBox="1"/>
          <p:nvPr/>
        </p:nvSpPr>
        <p:spPr>
          <a:xfrm>
            <a:off x="5257949" y="2915131"/>
            <a:ext cx="121058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세부목표</a:t>
            </a:r>
            <a:endParaRPr/>
          </a:p>
        </p:txBody>
      </p:sp>
      <p:grpSp>
        <p:nvGrpSpPr>
          <p:cNvPr id="381" name="Google Shape;381;p28"/>
          <p:cNvGrpSpPr/>
          <p:nvPr/>
        </p:nvGrpSpPr>
        <p:grpSpPr>
          <a:xfrm>
            <a:off x="95956" y="1192683"/>
            <a:ext cx="12000089" cy="5174342"/>
            <a:chOff x="0" y="0"/>
            <a:chExt cx="12000089" cy="5174342"/>
          </a:xfrm>
        </p:grpSpPr>
        <p:sp>
          <p:nvSpPr>
            <p:cNvPr id="382" name="Google Shape;382;p28"/>
            <p:cNvSpPr/>
            <p:nvPr/>
          </p:nvSpPr>
          <p:spPr>
            <a:xfrm>
              <a:off x="0" y="339406"/>
              <a:ext cx="12000089" cy="138915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8"/>
            <p:cNvSpPr txBox="1"/>
            <p:nvPr/>
          </p:nvSpPr>
          <p:spPr>
            <a:xfrm>
              <a:off x="0" y="339406"/>
              <a:ext cx="12000089" cy="1389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31325" tIns="541525" rIns="931325" bIns="142225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항암치료중인 암환자에서 빅데이터 분석을 이용하여 QT 연장에 따른</a:t>
              </a:r>
              <a:endParaRPr/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모든원인 사망(all-cause mortality) 발생과의 관계규명</a:t>
              </a:r>
              <a:endParaRPr/>
            </a:p>
          </p:txBody>
        </p:sp>
        <p:sp>
          <p:nvSpPr>
            <p:cNvPr id="384" name="Google Shape;384;p28"/>
            <p:cNvSpPr/>
            <p:nvPr/>
          </p:nvSpPr>
          <p:spPr>
            <a:xfrm>
              <a:off x="0" y="0"/>
              <a:ext cx="8400061" cy="701055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8"/>
            <p:cNvSpPr txBox="1"/>
            <p:nvPr/>
          </p:nvSpPr>
          <p:spPr>
            <a:xfrm>
              <a:off x="34223" y="34223"/>
              <a:ext cx="8331615" cy="6326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17500" tIns="0" rIns="3175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최종목표</a:t>
              </a:r>
              <a:endParaRPr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0" y="2306645"/>
              <a:ext cx="12000089" cy="2867697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9525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8"/>
            <p:cNvSpPr txBox="1"/>
            <p:nvPr/>
          </p:nvSpPr>
          <p:spPr>
            <a:xfrm>
              <a:off x="0" y="2306645"/>
              <a:ext cx="12000089" cy="28676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31325" tIns="541525" rIns="931325" bIns="142225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1. 빅데이터를 이용하여 다양한 QT교정(QTc)공식을 검증하고 암환자 치료에 도움이 되는 정확한 QTc공식을 발굴한다.</a:t>
              </a:r>
              <a:endParaRPr sz="2000" b="1" i="0" u="none" strike="noStrike" cap="none">
                <a:solidFill>
                  <a:srgbClr val="0064C8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2. 빅데이터를 이용하여 QT간격 연장에 미치는 다양한 변수들의 영향력과 QT간격 연장으로 인한 모든원인 사망 (all-cause mortality) 발생유무를 확인하고 다양한 변수들과의 연관성을 규명한다.</a:t>
              </a: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3. 항암치료중인 암환자에서 QT간격 연장으로 인한 모든원인 사망 (all-cause mortality)발생 예측모델 개발에 활용할 수 있게 한다.</a:t>
              </a:r>
              <a:endPara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1008" y="1854884"/>
              <a:ext cx="8400061" cy="788538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AFAFAF"/>
                </a:gs>
                <a:gs pos="50000">
                  <a:schemeClr val="accent3"/>
                </a:gs>
                <a:gs pos="100000">
                  <a:srgbClr val="919191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8"/>
            <p:cNvSpPr txBox="1"/>
            <p:nvPr/>
          </p:nvSpPr>
          <p:spPr>
            <a:xfrm>
              <a:off x="39501" y="1893377"/>
              <a:ext cx="8323075" cy="7115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17500" tIns="0" rIns="31750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세부목표</a:t>
              </a:r>
              <a:endParaRPr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0" name="Google Shape;390;p28"/>
          <p:cNvSpPr txBox="1"/>
          <p:nvPr/>
        </p:nvSpPr>
        <p:spPr>
          <a:xfrm>
            <a:off x="219456" y="158495"/>
            <a:ext cx="31935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연구개발의 목표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9"/>
          <p:cNvSpPr/>
          <p:nvPr/>
        </p:nvSpPr>
        <p:spPr>
          <a:xfrm>
            <a:off x="2639616" y="2780929"/>
            <a:ext cx="6919384" cy="1177207"/>
          </a:xfrm>
          <a:prstGeom prst="roundRect">
            <a:avLst>
              <a:gd name="adj" fmla="val 16667"/>
            </a:avLst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심전도 Database 구축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29"/>
          <p:cNvSpPr/>
          <p:nvPr/>
        </p:nvSpPr>
        <p:spPr>
          <a:xfrm>
            <a:off x="953589" y="882869"/>
            <a:ext cx="10711541" cy="1086377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항암화학요법을 받은 암환자에서 QT연장이 모든원인 사망에 미치는 영향 연구</a:t>
            </a:r>
            <a:endParaRPr sz="2400" b="1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9"/>
          <p:cNvSpPr/>
          <p:nvPr/>
        </p:nvSpPr>
        <p:spPr>
          <a:xfrm>
            <a:off x="219456" y="4869161"/>
            <a:ext cx="4992624" cy="1177207"/>
          </a:xfrm>
          <a:prstGeom prst="roundRect">
            <a:avLst>
              <a:gd name="adj" fmla="val 16667"/>
            </a:avLst>
          </a:prstGeom>
          <a:solidFill>
            <a:srgbClr val="F8E2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&lt;병원내 데이터분석&gt;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빅데이터분석를 이용한 CRDW원내 데이터분석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항암치료와 관련한 다양한 QT교정 공식에 대한 검증</a:t>
            </a:r>
            <a:endParaRPr/>
          </a:p>
        </p:txBody>
      </p:sp>
      <p:sp>
        <p:nvSpPr>
          <p:cNvPr id="398" name="Google Shape;398;p29"/>
          <p:cNvSpPr/>
          <p:nvPr/>
        </p:nvSpPr>
        <p:spPr>
          <a:xfrm>
            <a:off x="7381302" y="4869161"/>
            <a:ext cx="4527932" cy="1177207"/>
          </a:xfrm>
          <a:prstGeom prst="roundRect">
            <a:avLst>
              <a:gd name="adj" fmla="val 16667"/>
            </a:avLst>
          </a:prstGeom>
          <a:solidFill>
            <a:srgbClr val="FDFCD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&lt;통계청 사망자료 연계&gt;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암환자에서 QT간격 연장으로 인한 2년내 모든 원인사망에 미치는 영향 규명</a:t>
            </a:r>
            <a:endParaRPr/>
          </a:p>
        </p:txBody>
      </p:sp>
      <p:cxnSp>
        <p:nvCxnSpPr>
          <p:cNvPr id="399" name="Google Shape;399;p29"/>
          <p:cNvCxnSpPr>
            <a:stCxn id="396" idx="2"/>
          </p:cNvCxnSpPr>
          <p:nvPr/>
        </p:nvCxnSpPr>
        <p:spPr>
          <a:xfrm>
            <a:off x="6309360" y="1969246"/>
            <a:ext cx="0" cy="81180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0" name="Google Shape;400;p29"/>
          <p:cNvCxnSpPr/>
          <p:nvPr/>
        </p:nvCxnSpPr>
        <p:spPr>
          <a:xfrm flipH="1">
            <a:off x="2207568" y="3981599"/>
            <a:ext cx="4080453" cy="864096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01" name="Google Shape;401;p29"/>
          <p:cNvCxnSpPr/>
          <p:nvPr/>
        </p:nvCxnSpPr>
        <p:spPr>
          <a:xfrm>
            <a:off x="6309067" y="3981600"/>
            <a:ext cx="3648405" cy="911025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2" name="Google Shape;402;p29"/>
          <p:cNvSpPr/>
          <p:nvPr/>
        </p:nvSpPr>
        <p:spPr>
          <a:xfrm>
            <a:off x="0" y="60959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9"/>
          <p:cNvSpPr txBox="1"/>
          <p:nvPr/>
        </p:nvSpPr>
        <p:spPr>
          <a:xfrm>
            <a:off x="219456" y="109726"/>
            <a:ext cx="182614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추진체계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>
            <a:spLocks noGrp="1"/>
          </p:cNvSpPr>
          <p:nvPr>
            <p:ph type="body" idx="1"/>
          </p:nvPr>
        </p:nvSpPr>
        <p:spPr>
          <a:xfrm>
            <a:off x="377111" y="1136469"/>
            <a:ext cx="10665911" cy="5393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ct val="100000"/>
              <a:buFont typeface="Malgun Gothic"/>
              <a:buAutoNum type="arabicPeriod"/>
            </a:pPr>
            <a:r>
              <a:rPr lang="en-US" sz="2200" b="1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 b="1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연구배경 및 필요성</a:t>
            </a:r>
            <a:endParaRPr/>
          </a:p>
          <a:p>
            <a:pPr marL="342900" lvl="0" indent="-190182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endParaRPr sz="2600" b="1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ct val="100000"/>
              <a:buFont typeface="Malgun Gothic"/>
              <a:buAutoNum type="arabicPeriod"/>
            </a:pPr>
            <a:r>
              <a:rPr lang="en-US" sz="2600" b="1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 연구개발의 목표 </a:t>
            </a:r>
            <a:endParaRPr/>
          </a:p>
          <a:p>
            <a:pPr marL="342900" lvl="0" indent="-190182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endParaRPr sz="2600" b="1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ct val="100000"/>
              <a:buFont typeface="Malgun Gothic"/>
              <a:buAutoNum type="arabicPeriod"/>
            </a:pPr>
            <a:r>
              <a:rPr lang="en-US" sz="2600" b="1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 연구개발의 추진전략 · 방법 및 추진체계</a:t>
            </a:r>
            <a:endParaRPr/>
          </a:p>
          <a:p>
            <a:pPr marL="342900" lvl="0" indent="-190182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endParaRPr sz="2600" b="1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ct val="100000"/>
              <a:buFont typeface="Malgun Gothic"/>
              <a:buAutoNum type="arabicPeriod"/>
            </a:pPr>
            <a:r>
              <a:rPr lang="en-US" sz="2600" b="1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 연구개발 결과의 중요성 및 파급효과</a:t>
            </a:r>
            <a:endParaRPr/>
          </a:p>
          <a:p>
            <a:pPr marL="342900" lvl="0" indent="-190182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endParaRPr sz="2600" b="1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ct val="100000"/>
              <a:buFont typeface="Malgun Gothic"/>
              <a:buAutoNum type="arabicPeriod"/>
            </a:pPr>
            <a:r>
              <a:rPr lang="en-US" sz="2600" b="1">
                <a:solidFill>
                  <a:srgbClr val="1F3864"/>
                </a:solidFill>
                <a:latin typeface="Arial"/>
                <a:ea typeface="Arial"/>
                <a:cs typeface="Arial"/>
                <a:sym typeface="Arial"/>
              </a:rPr>
              <a:t> 참여연구자 및 연구비</a:t>
            </a:r>
            <a:endParaRPr sz="2600">
              <a:solidFill>
                <a:srgbClr val="1F386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900" b="1">
              <a:latin typeface="Arial"/>
              <a:ea typeface="Arial"/>
              <a:cs typeface="Arial"/>
              <a:sym typeface="Arial"/>
            </a:endParaRPr>
          </a:p>
          <a:p>
            <a:pPr marL="228600" lvl="0" indent="-11703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algun Gothic"/>
              <a:buNone/>
            </a:pPr>
            <a:endParaRPr sz="19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" name="Google Shape;77;p3"/>
          <p:cNvSpPr txBox="1"/>
          <p:nvPr/>
        </p:nvSpPr>
        <p:spPr>
          <a:xfrm>
            <a:off x="377111" y="158495"/>
            <a:ext cx="10054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0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0" name="Google Shape;410;p30"/>
          <p:cNvSpPr txBox="1"/>
          <p:nvPr/>
        </p:nvSpPr>
        <p:spPr>
          <a:xfrm>
            <a:off x="219456" y="158495"/>
            <a:ext cx="565411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연구개발의 추진전략 · 방법 </a:t>
            </a:r>
            <a:endParaRPr/>
          </a:p>
        </p:txBody>
      </p:sp>
      <p:sp>
        <p:nvSpPr>
          <p:cNvPr id="411" name="Google Shape;411;p30"/>
          <p:cNvSpPr txBox="1"/>
          <p:nvPr/>
        </p:nvSpPr>
        <p:spPr>
          <a:xfrm>
            <a:off x="391886" y="1198036"/>
            <a:ext cx="11645973" cy="490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암빅데이터센터 폐쇄분석환경 내 데이터분석환경 구축</a:t>
            </a:r>
            <a:endParaRPr/>
          </a:p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연구과제지원번호: 20-D-19 (D2020-0019)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분석환경 서버: 10.32.70.82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분석용 데이터셋: 내 컴퓨터 F drive 내 확인가능</a:t>
            </a:r>
            <a:endParaRPr/>
          </a:p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사용가능한 분석도구: R &amp; Python &amp; SAS 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○ QT간격 연장을 일으키는 항암제로 치료받은 암환자의 심전도 데이터베이스(</a:t>
            </a:r>
            <a:r>
              <a:rPr lang="en-US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QTC DB)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구축</a:t>
            </a:r>
            <a:endParaRPr/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암빅데이터 센터를 통해 임상연구검색포털(CRDW)에서 2006. 8. 1부터 2019. 12. 31까지 국립암센터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에서 QT간격을 연장할 수 있는 항암제(총39종)로 치료받은 환자들의 심전도 database(</a:t>
            </a:r>
            <a:r>
              <a:rPr lang="en-US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QT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prolonging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hemotherapy-related ECG </a:t>
            </a:r>
            <a:r>
              <a:rPr lang="en-US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ata</a:t>
            </a:r>
            <a:r>
              <a:rPr lang="en-US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ase;</a:t>
            </a:r>
            <a:r>
              <a:rPr lang="en-US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QTC DB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)를 구축함.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QTC DB의 대상환자는 22,758명이고 심전도는 90,975건임.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1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17" name="Google Shape;417;p31"/>
          <p:cNvPicPr preferRelativeResize="0"/>
          <p:nvPr/>
        </p:nvPicPr>
        <p:blipFill rotWithShape="1">
          <a:blip r:embed="rId3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31"/>
          <p:cNvSpPr txBox="1"/>
          <p:nvPr/>
        </p:nvSpPr>
        <p:spPr>
          <a:xfrm>
            <a:off x="489594" y="857742"/>
            <a:ext cx="839787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06782"/>
                </a:solidFill>
                <a:latin typeface="Arial"/>
                <a:ea typeface="Arial"/>
                <a:cs typeface="Arial"/>
                <a:sym typeface="Arial"/>
              </a:rPr>
              <a:t>심전도 이미지 추출 예시</a:t>
            </a:r>
            <a:endParaRPr/>
          </a:p>
        </p:txBody>
      </p:sp>
      <p:pic>
        <p:nvPicPr>
          <p:cNvPr id="419" name="Google Shape;419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30116" y="1883491"/>
            <a:ext cx="6724650" cy="44326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" name="Google Shape;420;p31"/>
          <p:cNvGrpSpPr/>
          <p:nvPr/>
        </p:nvGrpSpPr>
        <p:grpSpPr>
          <a:xfrm>
            <a:off x="1930116" y="1914085"/>
            <a:ext cx="5093283" cy="1416162"/>
            <a:chOff x="1978784" y="1027905"/>
            <a:chExt cx="5914386" cy="1853318"/>
          </a:xfrm>
        </p:grpSpPr>
        <p:sp>
          <p:nvSpPr>
            <p:cNvPr id="421" name="Google Shape;421;p31"/>
            <p:cNvSpPr/>
            <p:nvPr/>
          </p:nvSpPr>
          <p:spPr>
            <a:xfrm>
              <a:off x="1978784" y="1027905"/>
              <a:ext cx="724619" cy="188419"/>
            </a:xfrm>
            <a:prstGeom prst="flowChartProcess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1978784" y="1570599"/>
              <a:ext cx="724619" cy="1138096"/>
            </a:xfrm>
            <a:prstGeom prst="flowChartProcess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2735033" y="1052868"/>
              <a:ext cx="5158137" cy="1586815"/>
            </a:xfrm>
            <a:prstGeom prst="flowChartProcess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3922602" y="2708695"/>
              <a:ext cx="3798040" cy="172528"/>
            </a:xfrm>
            <a:prstGeom prst="flowChartProcess">
              <a:avLst/>
            </a:prstGeom>
            <a:noFill/>
            <a:ln w="28575" cap="flat" cmpd="sng">
              <a:solidFill>
                <a:srgbClr val="0066CC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aphicFrame>
        <p:nvGraphicFramePr>
          <p:cNvPr id="425" name="Google Shape;425;p31"/>
          <p:cNvGraphicFramePr/>
          <p:nvPr/>
        </p:nvGraphicFramePr>
        <p:xfrm>
          <a:off x="583894" y="597850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{0CD05472-6A32-4E7E-B3BE-95AC102A5CC0}</a:tableStyleId>
              </a:tblPr>
              <a:tblGrid>
                <a:gridCol w="8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03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0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3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3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69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33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47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453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222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pt_sbst_no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exam_ymd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read_no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Rate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QRSd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QT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QTc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QRS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etc_cmnt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12345687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2011-03-18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999912345678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58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136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94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436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428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-22</a:t>
                      </a:r>
                      <a:endParaRPr sz="80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SINUS RHYTHM normal P axis, V-rate 50-99 BORDERLINE LEFT AXIS DEVIATION QRS axis (-15,-29) BASELINE WANDER IN LEAD(S) V5, V6</a:t>
                      </a:r>
                      <a:endParaRPr sz="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6" name="Google Shape;426;p31"/>
          <p:cNvSpPr txBox="1"/>
          <p:nvPr/>
        </p:nvSpPr>
        <p:spPr>
          <a:xfrm>
            <a:off x="7050638" y="3071456"/>
            <a:ext cx="1879041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crdw 내 DB화되어있는 컬럼</a:t>
            </a:r>
            <a:endParaRPr/>
          </a:p>
        </p:txBody>
      </p:sp>
      <p:sp>
        <p:nvSpPr>
          <p:cNvPr id="427" name="Google Shape;427;p31"/>
          <p:cNvSpPr txBox="1"/>
          <p:nvPr/>
        </p:nvSpPr>
        <p:spPr>
          <a:xfrm>
            <a:off x="3539943" y="1562583"/>
            <a:ext cx="217078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신규 DB화가 필요한 부분</a:t>
            </a:r>
            <a:endParaRPr/>
          </a:p>
        </p:txBody>
      </p:sp>
      <p:sp>
        <p:nvSpPr>
          <p:cNvPr id="428" name="Google Shape;428;p31"/>
          <p:cNvSpPr/>
          <p:nvPr/>
        </p:nvSpPr>
        <p:spPr>
          <a:xfrm>
            <a:off x="4632969" y="1951447"/>
            <a:ext cx="624019" cy="143975"/>
          </a:xfrm>
          <a:prstGeom prst="flowChartProcess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29" name="Google Shape;429;p31"/>
          <p:cNvCxnSpPr/>
          <p:nvPr/>
        </p:nvCxnSpPr>
        <p:spPr>
          <a:xfrm>
            <a:off x="489594" y="1380863"/>
            <a:ext cx="8286750" cy="1588"/>
          </a:xfrm>
          <a:prstGeom prst="straightConnector1">
            <a:avLst/>
          </a:prstGeom>
          <a:noFill/>
          <a:ln w="9525" cap="flat" cmpd="sng">
            <a:solidFill>
              <a:srgbClr val="10678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0" name="Google Shape;430;p31"/>
          <p:cNvSpPr txBox="1"/>
          <p:nvPr/>
        </p:nvSpPr>
        <p:spPr>
          <a:xfrm>
            <a:off x="219456" y="158495"/>
            <a:ext cx="565411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연구개발의 추진전략 · 방법 </a:t>
            </a:r>
            <a:endParaRPr/>
          </a:p>
        </p:txBody>
      </p:sp>
      <p:sp>
        <p:nvSpPr>
          <p:cNvPr id="431" name="Google Shape;431;p31"/>
          <p:cNvSpPr txBox="1"/>
          <p:nvPr/>
        </p:nvSpPr>
        <p:spPr>
          <a:xfrm>
            <a:off x="6667629" y="203711"/>
            <a:ext cx="41649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1. 심전도 Database 구축</a:t>
            </a:r>
            <a:endParaRPr sz="28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2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37" name="Google Shape;437;p32"/>
          <p:cNvPicPr preferRelativeResize="0"/>
          <p:nvPr/>
        </p:nvPicPr>
        <p:blipFill rotWithShape="1">
          <a:blip r:embed="rId3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8" name="Google Shape;438;p32"/>
          <p:cNvCxnSpPr/>
          <p:nvPr/>
        </p:nvCxnSpPr>
        <p:spPr>
          <a:xfrm>
            <a:off x="439876" y="1605393"/>
            <a:ext cx="8286750" cy="1588"/>
          </a:xfrm>
          <a:prstGeom prst="straightConnector1">
            <a:avLst/>
          </a:prstGeom>
          <a:noFill/>
          <a:ln w="9525" cap="flat" cmpd="sng">
            <a:solidFill>
              <a:srgbClr val="10678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9" name="Google Shape;439;p32"/>
          <p:cNvSpPr txBox="1"/>
          <p:nvPr/>
        </p:nvSpPr>
        <p:spPr>
          <a:xfrm>
            <a:off x="463689" y="979918"/>
            <a:ext cx="8397875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06782"/>
                </a:solidFill>
                <a:latin typeface="Arial"/>
                <a:ea typeface="Arial"/>
                <a:cs typeface="Arial"/>
                <a:sym typeface="Arial"/>
              </a:rPr>
              <a:t>심전도 이미지 DB화 프로세스</a:t>
            </a:r>
            <a:endParaRPr/>
          </a:p>
        </p:txBody>
      </p:sp>
      <p:sp>
        <p:nvSpPr>
          <p:cNvPr id="440" name="Google Shape;440;p32"/>
          <p:cNvSpPr txBox="1"/>
          <p:nvPr/>
        </p:nvSpPr>
        <p:spPr>
          <a:xfrm>
            <a:off x="742716" y="1807267"/>
            <a:ext cx="7886700" cy="46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386"/>
              </a:buClr>
              <a:buSzPts val="1600"/>
              <a:buFont typeface="Malgun Gothic"/>
              <a:buAutoNum type="arabicPeriod"/>
            </a:pPr>
            <a:r>
              <a:rPr lang="en-US" sz="1600" b="1">
                <a:solidFill>
                  <a:srgbClr val="006386"/>
                </a:solidFill>
                <a:latin typeface="Arial"/>
                <a:ea typeface="Arial"/>
                <a:cs typeface="Arial"/>
                <a:sym typeface="Arial"/>
              </a:rPr>
              <a:t>DB 생성 프로세스 도식화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32"/>
          <p:cNvSpPr txBox="1"/>
          <p:nvPr/>
        </p:nvSpPr>
        <p:spPr>
          <a:xfrm>
            <a:off x="742716" y="4537183"/>
            <a:ext cx="7886700" cy="471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386"/>
              </a:buClr>
              <a:buSzPts val="1600"/>
              <a:buFont typeface="Malgun Gothic"/>
              <a:buAutoNum type="arabicPeriod" startAt="2"/>
            </a:pPr>
            <a:r>
              <a:rPr lang="en-US" sz="1600" b="1">
                <a:solidFill>
                  <a:srgbClr val="006386"/>
                </a:solidFill>
                <a:latin typeface="Arial"/>
                <a:ea typeface="Arial"/>
                <a:cs typeface="Arial"/>
                <a:sym typeface="Arial"/>
              </a:rPr>
              <a:t>OCR</a:t>
            </a:r>
            <a:endParaRPr/>
          </a:p>
          <a:p>
            <a:pPr marL="514350" marR="0" lvl="1" indent="-1714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 내 수치 및 텍스트를 가져오기 위해 OCR (Optical Character Recognition) 필요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1" indent="-1714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파이썬 'pytesseract' package를 이용하여 약 </a:t>
            </a:r>
            <a:r>
              <a:rPr lang="en-US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98%</a:t>
            </a:r>
            <a:r>
              <a:rPr lang="en-US" sz="1400" b="1" i="0" u="none" strike="noStrike" cap="none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이상의 정확도로 텍스트화 가능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14350" marR="0" lvl="1" indent="-8255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1" indent="0" algn="l" rtl="0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무작위 추출한 ECG 이미지 1,000장에 대해 OCR의 정확도를 확인한 결과 항목별 차이가 있지만, 항목별 최대 1.33%의 오류율을 보임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32"/>
          <p:cNvSpPr/>
          <p:nvPr/>
        </p:nvSpPr>
        <p:spPr>
          <a:xfrm>
            <a:off x="1159666" y="2660632"/>
            <a:ext cx="1233577" cy="1173192"/>
          </a:xfrm>
          <a:prstGeom prst="flowChartMagneticDisk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 EMR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32"/>
          <p:cNvSpPr/>
          <p:nvPr/>
        </p:nvSpPr>
        <p:spPr>
          <a:xfrm>
            <a:off x="2580744" y="2660632"/>
            <a:ext cx="1233577" cy="1173192"/>
          </a:xfrm>
          <a:prstGeom prst="flowChartMagneticDisk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2"/>
          <p:cNvSpPr/>
          <p:nvPr/>
        </p:nvSpPr>
        <p:spPr>
          <a:xfrm>
            <a:off x="7120023" y="2660632"/>
            <a:ext cx="1233577" cy="1173192"/>
          </a:xfrm>
          <a:prstGeom prst="flowChartMagneticDisk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CRDW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32"/>
          <p:cNvSpPr/>
          <p:nvPr/>
        </p:nvSpPr>
        <p:spPr>
          <a:xfrm>
            <a:off x="5422900" y="2856883"/>
            <a:ext cx="1509622" cy="780691"/>
          </a:xfrm>
          <a:prstGeom prst="flowChartProcess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OCR</a:t>
            </a:r>
            <a:endParaRPr sz="14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2"/>
          <p:cNvSpPr/>
          <p:nvPr/>
        </p:nvSpPr>
        <p:spPr>
          <a:xfrm>
            <a:off x="4001822" y="2660632"/>
            <a:ext cx="1233577" cy="1173192"/>
          </a:xfrm>
          <a:prstGeom prst="flowChartMagneticDisk">
            <a:avLst/>
          </a:prstGeom>
          <a:solidFill>
            <a:schemeClr val="accen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암빅데이터센터</a:t>
            </a:r>
            <a:r>
              <a:rPr lang="en-US" sz="11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1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7" name="Google Shape;447;p32"/>
          <p:cNvCxnSpPr>
            <a:stCxn id="442" idx="4"/>
            <a:endCxn id="443" idx="2"/>
          </p:cNvCxnSpPr>
          <p:nvPr/>
        </p:nvCxnSpPr>
        <p:spPr>
          <a:xfrm>
            <a:off x="2393243" y="3247228"/>
            <a:ext cx="18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8" name="Google Shape;448;p32"/>
          <p:cNvCxnSpPr>
            <a:stCxn id="443" idx="4"/>
            <a:endCxn id="446" idx="2"/>
          </p:cNvCxnSpPr>
          <p:nvPr/>
        </p:nvCxnSpPr>
        <p:spPr>
          <a:xfrm>
            <a:off x="3814321" y="3247228"/>
            <a:ext cx="18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9" name="Google Shape;449;p32"/>
          <p:cNvCxnSpPr>
            <a:stCxn id="446" idx="4"/>
            <a:endCxn id="445" idx="1"/>
          </p:cNvCxnSpPr>
          <p:nvPr/>
        </p:nvCxnSpPr>
        <p:spPr>
          <a:xfrm>
            <a:off x="5235399" y="3247228"/>
            <a:ext cx="18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50" name="Google Shape;450;p32"/>
          <p:cNvCxnSpPr>
            <a:stCxn id="445" idx="3"/>
            <a:endCxn id="444" idx="2"/>
          </p:cNvCxnSpPr>
          <p:nvPr/>
        </p:nvCxnSpPr>
        <p:spPr>
          <a:xfrm>
            <a:off x="6932522" y="3247229"/>
            <a:ext cx="187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51" name="Google Shape;451;p32"/>
          <p:cNvSpPr txBox="1"/>
          <p:nvPr/>
        </p:nvSpPr>
        <p:spPr>
          <a:xfrm>
            <a:off x="3438230" y="3923893"/>
            <a:ext cx="939681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 적재</a:t>
            </a:r>
            <a:endParaRPr/>
          </a:p>
        </p:txBody>
      </p:sp>
      <p:sp>
        <p:nvSpPr>
          <p:cNvPr id="452" name="Google Shape;452;p32"/>
          <p:cNvSpPr txBox="1"/>
          <p:nvPr/>
        </p:nvSpPr>
        <p:spPr>
          <a:xfrm>
            <a:off x="5571172" y="3923893"/>
            <a:ext cx="122180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 텍스트화</a:t>
            </a:r>
            <a:endParaRPr/>
          </a:p>
        </p:txBody>
      </p:sp>
      <p:sp>
        <p:nvSpPr>
          <p:cNvPr id="453" name="Google Shape;453;p32"/>
          <p:cNvSpPr txBox="1"/>
          <p:nvPr/>
        </p:nvSpPr>
        <p:spPr>
          <a:xfrm>
            <a:off x="219456" y="158495"/>
            <a:ext cx="565411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연구개발의 추진전략 · 방법 </a:t>
            </a:r>
            <a:endParaRPr/>
          </a:p>
        </p:txBody>
      </p:sp>
      <p:sp>
        <p:nvSpPr>
          <p:cNvPr id="454" name="Google Shape;454;p32"/>
          <p:cNvSpPr txBox="1"/>
          <p:nvPr/>
        </p:nvSpPr>
        <p:spPr>
          <a:xfrm>
            <a:off x="6667629" y="203711"/>
            <a:ext cx="41649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1. 심전도 Database 구축</a:t>
            </a:r>
            <a:endParaRPr sz="28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3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0" name="Google Shape;460;p33"/>
          <p:cNvSpPr/>
          <p:nvPr/>
        </p:nvSpPr>
        <p:spPr>
          <a:xfrm>
            <a:off x="301394" y="909213"/>
            <a:ext cx="8685881" cy="461665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Cancer drugs associated with QT prolongation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3"/>
          <p:cNvSpPr/>
          <p:nvPr/>
        </p:nvSpPr>
        <p:spPr>
          <a:xfrm>
            <a:off x="26178" y="6584932"/>
            <a:ext cx="276210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 Am Heart Assoc 2017 Dec 7;6(12)  </a:t>
            </a:r>
            <a:endParaRPr sz="12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2" name="Google Shape;462;p33"/>
          <p:cNvPicPr preferRelativeResize="0"/>
          <p:nvPr/>
        </p:nvPicPr>
        <p:blipFill rotWithShape="1">
          <a:blip r:embed="rId3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3" name="Google Shape;463;p33"/>
          <p:cNvGraphicFramePr/>
          <p:nvPr/>
        </p:nvGraphicFramePr>
        <p:xfrm>
          <a:off x="301395" y="1729649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{0CD05472-6A32-4E7E-B3BE-95AC102A5CC0}</a:tableStyleId>
              </a:tblPr>
              <a:tblGrid>
                <a:gridCol w="12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8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4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High risk </a:t>
                      </a:r>
                      <a:endParaRPr sz="1000"/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(&gt;10% incidence)</a:t>
                      </a:r>
                      <a:endParaRPr sz="1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Moderate risk </a:t>
                      </a:r>
                      <a:endParaRPr sz="1000"/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(5-10% incidence)</a:t>
                      </a:r>
                      <a:endParaRPr sz="1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Low risk</a:t>
                      </a:r>
                      <a:endParaRPr sz="1000"/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 (1-5% incidence)</a:t>
                      </a:r>
                      <a:endParaRPr sz="1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Very low risk </a:t>
                      </a:r>
                      <a:endParaRPr sz="1000"/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(&lt;1% incidence)</a:t>
                      </a:r>
                      <a:endParaRPr sz="1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6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Arsenic trioxide*</a:t>
                      </a:r>
                      <a:r>
                        <a:rPr lang="en-US" sz="1000" b="1" u="none" strike="noStrike" cap="none" baseline="30000">
                          <a:solidFill>
                            <a:srgbClr val="0064C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†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Bosutinib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Capecitabine*</a:t>
                      </a:r>
                      <a:r>
                        <a:rPr lang="en-US" sz="1000" b="1" u="none" strike="noStrike" cap="none" baseline="30000">
                          <a:solidFill>
                            <a:srgbClr val="0064C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†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Cediranib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Combretastatin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Enzastaurin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Vorinostat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Belinostat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Dasatinib*</a:t>
                      </a:r>
                      <a:r>
                        <a:rPr lang="en-US" sz="1000" b="1" u="none" strike="noStrike" cap="none" baseline="30000">
                          <a:solidFill>
                            <a:srgbClr val="0064C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†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Dovitinib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Lenvatinib*</a:t>
                      </a:r>
                      <a:r>
                        <a:rPr lang="en-US" sz="1000" b="1" u="none" strike="noStrike" cap="none" baseline="30000">
                          <a:solidFill>
                            <a:srgbClr val="0064C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†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Sunitinib*</a:t>
                      </a:r>
                      <a:r>
                        <a:rPr lang="en-US" sz="1000" b="1" u="none" strike="noStrike" cap="none" baseline="30000">
                          <a:solidFill>
                            <a:srgbClr val="0064C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†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Vandetanib*</a:t>
                      </a:r>
                      <a:r>
                        <a:rPr lang="en-US" sz="1000" b="1" u="none" strike="noStrike" cap="none" baseline="30000">
                          <a:solidFill>
                            <a:srgbClr val="0064C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†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Aflibercept*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Imatinib*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Lapatinib*</a:t>
                      </a:r>
                      <a:r>
                        <a:rPr lang="en-US" sz="1000" b="1" u="none" strike="noStrike" cap="none" baseline="30000">
                          <a:solidFill>
                            <a:srgbClr val="0064C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†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Nilotinib*</a:t>
                      </a:r>
                      <a:r>
                        <a:rPr lang="en-US" sz="1000" b="1" u="none" strike="noStrike" cap="none" baseline="30000">
                          <a:solidFill>
                            <a:srgbClr val="0064C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†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Nintedanib*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Paclitaxel*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Panobinostat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Ponatinib*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Romidepsin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Vemurafenib*</a:t>
                      </a:r>
                      <a:r>
                        <a:rPr lang="en-US" sz="1000" b="1" u="none" strike="noStrike" cap="none" baseline="30000">
                          <a:solidFill>
                            <a:srgbClr val="0064C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†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Doxorubicin*</a:t>
                      </a:r>
                      <a:endParaRPr sz="100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Idarubicin</a:t>
                      </a:r>
                      <a:endParaRPr sz="1000"/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Epirubicin*</a:t>
                      </a:r>
                      <a:r>
                        <a:rPr lang="en-US" sz="1000" b="1" u="none" strike="noStrike" cap="none" baseline="30000">
                          <a:solidFill>
                            <a:srgbClr val="0064C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†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Fluorouracil*</a:t>
                      </a:r>
                      <a:r>
                        <a:rPr lang="en-US" sz="1000" b="1" u="none" strike="noStrike" cap="none" baseline="30000">
                          <a:solidFill>
                            <a:srgbClr val="0064C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†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Afatinib*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Ceritinib*</a:t>
                      </a:r>
                      <a:r>
                        <a:rPr lang="en-US" sz="1000" b="1" u="none" strike="noStrike" cap="none" baseline="30000">
                          <a:solidFill>
                            <a:srgbClr val="0064C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†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Crizotinib*</a:t>
                      </a:r>
                      <a:r>
                        <a:rPr lang="en-US" sz="1000" b="1" u="none" strike="noStrike" cap="none" baseline="30000">
                          <a:solidFill>
                            <a:srgbClr val="0064C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†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Fludarabine*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Pazopanib*</a:t>
                      </a:r>
                      <a:r>
                        <a:rPr lang="en-US" sz="1000" b="1" u="none" strike="noStrike" cap="none" baseline="30000">
                          <a:solidFill>
                            <a:srgbClr val="0064C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†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Pertuzumab*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Trastuzumab*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sz="10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64" name="Google Shape;464;p33"/>
          <p:cNvSpPr txBox="1"/>
          <p:nvPr/>
        </p:nvSpPr>
        <p:spPr>
          <a:xfrm>
            <a:off x="8987277" y="2002133"/>
            <a:ext cx="24883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* Drugs prescribed at NCC</a:t>
            </a:r>
            <a:endParaRPr sz="14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3"/>
          <p:cNvSpPr/>
          <p:nvPr/>
        </p:nvSpPr>
        <p:spPr>
          <a:xfrm>
            <a:off x="8987277" y="2386652"/>
            <a:ext cx="320472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baseline="30000">
                <a:solidFill>
                  <a:srgbClr val="0064C8"/>
                </a:solidFill>
                <a:latin typeface="Arial"/>
                <a:ea typeface="Arial"/>
                <a:cs typeface="Arial"/>
                <a:sym typeface="Arial"/>
              </a:rPr>
              <a:t>†</a:t>
            </a:r>
            <a:r>
              <a:rPr lang="en-US" sz="1400" b="1">
                <a:solidFill>
                  <a:srgbClr val="0064C8"/>
                </a:solidFill>
                <a:latin typeface="Arial"/>
                <a:ea typeface="Arial"/>
                <a:cs typeface="Arial"/>
                <a:sym typeface="Arial"/>
              </a:rPr>
              <a:t> Drugs mentioned in </a:t>
            </a:r>
            <a:r>
              <a:rPr lang="en-US" sz="1400" b="1" i="1">
                <a:solidFill>
                  <a:srgbClr val="0064C8"/>
                </a:solidFill>
                <a:latin typeface="Arial"/>
                <a:ea typeface="Arial"/>
                <a:cs typeface="Arial"/>
                <a:sym typeface="Arial"/>
              </a:rPr>
              <a:t>CredibleMeds</a:t>
            </a:r>
            <a:endParaRPr sz="1400" b="1">
              <a:solidFill>
                <a:srgbClr val="0064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33"/>
          <p:cNvSpPr txBox="1"/>
          <p:nvPr/>
        </p:nvSpPr>
        <p:spPr>
          <a:xfrm>
            <a:off x="219456" y="158495"/>
            <a:ext cx="565411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연구개발의 추진전략 · 방법 </a:t>
            </a:r>
            <a:endParaRPr/>
          </a:p>
        </p:txBody>
      </p:sp>
      <p:sp>
        <p:nvSpPr>
          <p:cNvPr id="467" name="Google Shape;467;p33"/>
          <p:cNvSpPr txBox="1"/>
          <p:nvPr/>
        </p:nvSpPr>
        <p:spPr>
          <a:xfrm>
            <a:off x="6667629" y="203711"/>
            <a:ext cx="41649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1. 심전도 Database 구축</a:t>
            </a:r>
            <a:endParaRPr sz="28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" name="Google Shape;473;p34"/>
          <p:cNvSpPr/>
          <p:nvPr/>
        </p:nvSpPr>
        <p:spPr>
          <a:xfrm>
            <a:off x="301394" y="909213"/>
            <a:ext cx="9393450" cy="461665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Cancer drugs associated with QT prolongation and </a:t>
            </a:r>
            <a:r>
              <a:rPr lang="en-US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TdP</a:t>
            </a:r>
            <a:endParaRPr sz="24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4" name="Google Shape;474;p34"/>
          <p:cNvPicPr preferRelativeResize="0"/>
          <p:nvPr/>
        </p:nvPicPr>
        <p:blipFill rotWithShape="1">
          <a:blip r:embed="rId3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5" name="Google Shape;475;p34"/>
          <p:cNvGraphicFramePr/>
          <p:nvPr/>
        </p:nvGraphicFramePr>
        <p:xfrm>
          <a:off x="457889" y="1488054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{0CD05472-6A32-4E7E-B3BE-95AC102A5CC0}</a:tableStyleId>
              </a:tblPr>
              <a:tblGrid>
                <a:gridCol w="69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4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37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Known Risk of TdP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300" marR="583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Possible Risk of TdP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300" marR="583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Conditional Risk of TdP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300" marR="583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Aclarubicin</a:t>
                      </a:r>
                      <a:endParaRPr sz="9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Anagrelide*</a:t>
                      </a:r>
                      <a:endParaRPr sz="9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Arsenic trioxide*</a:t>
                      </a:r>
                      <a:r>
                        <a:rPr lang="en-US" sz="900" b="1" u="none" strike="noStrike" cap="none" baseline="30000">
                          <a:solidFill>
                            <a:srgbClr val="0064C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†</a:t>
                      </a:r>
                      <a:endParaRPr sz="900" b="1" u="none" strike="noStrike" cap="none" baseline="30000">
                        <a:solidFill>
                          <a:srgbClr val="0064C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Oxaliplatin*</a:t>
                      </a:r>
                      <a:endParaRPr sz="9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Vandetanib*</a:t>
                      </a:r>
                      <a:r>
                        <a:rPr lang="en-US" sz="900" b="1" u="none" strike="noStrike" cap="none" baseline="30000">
                          <a:solidFill>
                            <a:srgbClr val="0064C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†</a:t>
                      </a:r>
                      <a:endParaRPr sz="9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9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300" marR="583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Abarelix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Apalutamide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Bendamustine *</a:t>
                      </a:r>
                      <a:endParaRPr sz="9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Bortezomib *</a:t>
                      </a:r>
                      <a:endParaRPr sz="9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Bosutinib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Cabozantinib *</a:t>
                      </a:r>
                      <a:r>
                        <a:rPr lang="en-US" sz="900" b="1" u="none" strike="noStrike" cap="none" baseline="30000">
                          <a:solidFill>
                            <a:srgbClr val="0064C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†</a:t>
                      </a:r>
                      <a:endParaRPr sz="9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Capecitabine*</a:t>
                      </a:r>
                      <a:endParaRPr sz="9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Ceritinib*</a:t>
                      </a:r>
                      <a:r>
                        <a:rPr lang="en-US" sz="900" b="1" u="none" strike="noStrike" cap="none" baseline="30000">
                          <a:solidFill>
                            <a:srgbClr val="0064C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†</a:t>
                      </a:r>
                      <a:endParaRPr sz="9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Cobimetinib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Crizotinib*</a:t>
                      </a:r>
                      <a:r>
                        <a:rPr lang="en-US" sz="900" b="1" u="none" strike="noStrike" cap="none" baseline="30000">
                          <a:solidFill>
                            <a:srgbClr val="0064C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†</a:t>
                      </a:r>
                      <a:endParaRPr sz="9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Dabrafenib*</a:t>
                      </a:r>
                      <a:endParaRPr sz="9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Dasatinib*</a:t>
                      </a:r>
                      <a:r>
                        <a:rPr lang="en-US" sz="900" b="1" u="none" strike="noStrike" cap="none" baseline="30000">
                          <a:solidFill>
                            <a:srgbClr val="0064C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†</a:t>
                      </a:r>
                      <a:endParaRPr sz="9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Degarelix*</a:t>
                      </a:r>
                      <a:endParaRPr sz="9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Encorafenib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Entrectinib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Epirubicin*</a:t>
                      </a:r>
                      <a:r>
                        <a:rPr lang="en-US" sz="900" b="1" u="none" strike="noStrike" cap="none" baseline="30000">
                          <a:solidFill>
                            <a:srgbClr val="0064C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†</a:t>
                      </a:r>
                      <a:endParaRPr sz="9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Eribulin mesylate*</a:t>
                      </a:r>
                      <a:endParaRPr sz="9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Fluorouracil (5-FU)*</a:t>
                      </a:r>
                      <a:r>
                        <a:rPr lang="en-US" sz="900" b="1" u="none" strike="noStrike" cap="none" baseline="30000">
                          <a:solidFill>
                            <a:srgbClr val="0064C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†</a:t>
                      </a:r>
                      <a:endParaRPr sz="9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Gilteritinib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Glasdegib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300" marR="583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Inotuzumab ozogamicin*</a:t>
                      </a:r>
                      <a:endParaRPr sz="9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Ivosidenib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Lapatinib*</a:t>
                      </a:r>
                      <a:r>
                        <a:rPr lang="en-US" sz="900" b="1" u="none" strike="noStrike" cap="none" baseline="30000">
                          <a:solidFill>
                            <a:srgbClr val="0064C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†</a:t>
                      </a:r>
                      <a:endParaRPr sz="9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Lenvatinib*</a:t>
                      </a:r>
                      <a:r>
                        <a:rPr lang="en-US" sz="900" b="1" u="none" strike="noStrike" cap="none" baseline="30000">
                          <a:solidFill>
                            <a:srgbClr val="0064C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†</a:t>
                      </a:r>
                      <a:endParaRPr sz="9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Leuprolide (Leuprorelin)*</a:t>
                      </a:r>
                      <a:endParaRPr sz="9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Midostaurin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Necitumumab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Nilotinib*</a:t>
                      </a:r>
                      <a:r>
                        <a:rPr lang="en-US" sz="900" b="1" u="none" strike="noStrike" cap="none" baseline="30000">
                          <a:solidFill>
                            <a:srgbClr val="0064C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†</a:t>
                      </a:r>
                      <a:endParaRPr sz="9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Osimertinib*</a:t>
                      </a:r>
                      <a:endParaRPr sz="9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Panobinostat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Pazopanib*</a:t>
                      </a:r>
                      <a:r>
                        <a:rPr lang="en-US" sz="900" b="1" u="none" strike="noStrike" cap="none" baseline="30000">
                          <a:solidFill>
                            <a:srgbClr val="0064C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†</a:t>
                      </a:r>
                      <a:endParaRPr sz="9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Ribociclib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Romidepsin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Sorafenib*</a:t>
                      </a:r>
                      <a:endParaRPr sz="9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Sunitinib*</a:t>
                      </a:r>
                      <a:r>
                        <a:rPr lang="en-US" sz="900" b="1" u="none" strike="noStrike" cap="none" baseline="30000">
                          <a:solidFill>
                            <a:srgbClr val="0064C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†</a:t>
                      </a:r>
                      <a:endParaRPr sz="9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Tamoxifen*</a:t>
                      </a:r>
                      <a:endParaRPr sz="9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Tazemetostat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Tipiracil/Trifluridine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Toremifene*</a:t>
                      </a:r>
                      <a:endParaRPr sz="9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Vemurafenib*</a:t>
                      </a:r>
                      <a:r>
                        <a:rPr lang="en-US" sz="900" b="1" u="none" strike="noStrike" cap="none" baseline="30000">
                          <a:solidFill>
                            <a:srgbClr val="0064C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†</a:t>
                      </a:r>
                      <a:endParaRPr sz="9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Vorinostat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300" marR="583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Abiraterone*</a:t>
                      </a:r>
                      <a:endParaRPr sz="9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Amsacrine* </a:t>
                      </a:r>
                      <a:endParaRPr sz="900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(Acridinyl anisidide)</a:t>
                      </a:r>
                      <a:endParaRPr sz="9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300" marR="583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76" name="Google Shape;476;p34"/>
          <p:cNvSpPr txBox="1"/>
          <p:nvPr/>
        </p:nvSpPr>
        <p:spPr>
          <a:xfrm>
            <a:off x="9703689" y="2024166"/>
            <a:ext cx="24883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* Drugs prescribed at NCC</a:t>
            </a:r>
            <a:endParaRPr sz="14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34"/>
          <p:cNvSpPr/>
          <p:nvPr/>
        </p:nvSpPr>
        <p:spPr>
          <a:xfrm>
            <a:off x="0" y="6578063"/>
            <a:ext cx="336014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CredibleMeds QTDrugs Lists on May 12,2020</a:t>
            </a:r>
            <a:endParaRPr sz="12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4"/>
          <p:cNvSpPr txBox="1"/>
          <p:nvPr/>
        </p:nvSpPr>
        <p:spPr>
          <a:xfrm>
            <a:off x="9703689" y="2397320"/>
            <a:ext cx="259113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baseline="30000">
                <a:solidFill>
                  <a:srgbClr val="0064C8"/>
                </a:solidFill>
                <a:latin typeface="Arial"/>
                <a:ea typeface="Arial"/>
                <a:cs typeface="Arial"/>
                <a:sym typeface="Arial"/>
              </a:rPr>
              <a:t>†</a:t>
            </a:r>
            <a:r>
              <a:rPr lang="en-US" sz="1400" b="1">
                <a:solidFill>
                  <a:srgbClr val="0064C8"/>
                </a:solidFill>
                <a:latin typeface="Arial"/>
                <a:ea typeface="Arial"/>
                <a:cs typeface="Arial"/>
                <a:sym typeface="Arial"/>
              </a:rPr>
              <a:t> Drugs mentioned in </a:t>
            </a:r>
            <a:r>
              <a:rPr lang="en-US" sz="1400" b="1" i="1">
                <a:solidFill>
                  <a:srgbClr val="0064C8"/>
                </a:solidFill>
                <a:latin typeface="Arial"/>
                <a:ea typeface="Arial"/>
                <a:cs typeface="Arial"/>
                <a:sym typeface="Arial"/>
              </a:rPr>
              <a:t>JAHA</a:t>
            </a:r>
            <a:endParaRPr sz="1400" b="1" i="1">
              <a:solidFill>
                <a:srgbClr val="0064C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4"/>
          <p:cNvSpPr txBox="1"/>
          <p:nvPr/>
        </p:nvSpPr>
        <p:spPr>
          <a:xfrm>
            <a:off x="219456" y="158495"/>
            <a:ext cx="565411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연구개발의 추진전략 · 방법 </a:t>
            </a:r>
            <a:endParaRPr/>
          </a:p>
        </p:txBody>
      </p:sp>
      <p:sp>
        <p:nvSpPr>
          <p:cNvPr id="480" name="Google Shape;480;p34"/>
          <p:cNvSpPr txBox="1"/>
          <p:nvPr/>
        </p:nvSpPr>
        <p:spPr>
          <a:xfrm>
            <a:off x="6667629" y="203711"/>
            <a:ext cx="41649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1. 심전도 Database 구축</a:t>
            </a:r>
            <a:endParaRPr sz="28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5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6" name="Google Shape;486;p35"/>
          <p:cNvPicPr preferRelativeResize="0"/>
          <p:nvPr/>
        </p:nvPicPr>
        <p:blipFill rotWithShape="1">
          <a:blip r:embed="rId3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35"/>
          <p:cNvSpPr txBox="1"/>
          <p:nvPr/>
        </p:nvSpPr>
        <p:spPr>
          <a:xfrm>
            <a:off x="63116" y="1654876"/>
            <a:ext cx="7886700" cy="460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6386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006386"/>
                </a:solidFill>
                <a:latin typeface="Arial"/>
                <a:ea typeface="Arial"/>
                <a:cs typeface="Arial"/>
                <a:sym typeface="Arial"/>
              </a:rPr>
              <a:t>               DB 생성 프로세스 도식화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5"/>
          <p:cNvSpPr/>
          <p:nvPr/>
        </p:nvSpPr>
        <p:spPr>
          <a:xfrm>
            <a:off x="677008" y="2209251"/>
            <a:ext cx="3057527" cy="108585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39개 대상항암제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 환자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49,895명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5"/>
          <p:cNvSpPr/>
          <p:nvPr/>
        </p:nvSpPr>
        <p:spPr>
          <a:xfrm>
            <a:off x="677006" y="3738012"/>
            <a:ext cx="3057527" cy="108585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2006-08-01 ~ 2019-12-31 대상항암제 사용 환자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43,619명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35"/>
          <p:cNvSpPr/>
          <p:nvPr/>
        </p:nvSpPr>
        <p:spPr>
          <a:xfrm>
            <a:off x="677006" y="5266773"/>
            <a:ext cx="3057527" cy="108585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동일 기간 ECG 검사 환자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22,758명</a:t>
            </a:r>
            <a:endParaRPr sz="1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검사건수 </a:t>
            </a:r>
            <a:r>
              <a:rPr lang="en-US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90,975건</a:t>
            </a:r>
            <a:endParaRPr sz="1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1" name="Google Shape;491;p35"/>
          <p:cNvCxnSpPr>
            <a:stCxn id="488" idx="2"/>
            <a:endCxn id="489" idx="0"/>
          </p:cNvCxnSpPr>
          <p:nvPr/>
        </p:nvCxnSpPr>
        <p:spPr>
          <a:xfrm>
            <a:off x="2205771" y="3295102"/>
            <a:ext cx="0" cy="4428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92" name="Google Shape;492;p35"/>
          <p:cNvCxnSpPr>
            <a:stCxn id="489" idx="2"/>
            <a:endCxn id="490" idx="0"/>
          </p:cNvCxnSpPr>
          <p:nvPr/>
        </p:nvCxnSpPr>
        <p:spPr>
          <a:xfrm>
            <a:off x="2205769" y="4823863"/>
            <a:ext cx="0" cy="4428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93" name="Google Shape;493;p35"/>
          <p:cNvSpPr txBox="1"/>
          <p:nvPr/>
        </p:nvSpPr>
        <p:spPr>
          <a:xfrm>
            <a:off x="584138" y="6352624"/>
            <a:ext cx="324326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이미지 데이터 크기: 약 49 GB</a:t>
            </a:r>
            <a:endParaRPr/>
          </a:p>
        </p:txBody>
      </p:sp>
      <p:sp>
        <p:nvSpPr>
          <p:cNvPr id="494" name="Google Shape;494;p35"/>
          <p:cNvSpPr txBox="1"/>
          <p:nvPr/>
        </p:nvSpPr>
        <p:spPr>
          <a:xfrm>
            <a:off x="8370803" y="1594988"/>
            <a:ext cx="364016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대상 항암제 사용한 환자 기준 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연도별 ECG 검사자 수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35"/>
          <p:cNvSpPr txBox="1"/>
          <p:nvPr/>
        </p:nvSpPr>
        <p:spPr>
          <a:xfrm>
            <a:off x="445714" y="827881"/>
            <a:ext cx="1143339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106782"/>
                </a:solidFill>
                <a:latin typeface="Arial"/>
                <a:ea typeface="Arial"/>
                <a:cs typeface="Arial"/>
                <a:sym typeface="Arial"/>
              </a:rPr>
              <a:t>연구대상자 심전도 DB </a:t>
            </a:r>
            <a:r>
              <a:rPr lang="en-US" sz="2000" b="1">
                <a:solidFill>
                  <a:srgbClr val="10678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QT</a:t>
            </a:r>
            <a:r>
              <a:rPr lang="en-US" sz="2000" b="1">
                <a:solidFill>
                  <a:srgbClr val="106782"/>
                </a:solidFill>
                <a:latin typeface="Arial"/>
                <a:ea typeface="Arial"/>
                <a:cs typeface="Arial"/>
                <a:sym typeface="Arial"/>
              </a:rPr>
              <a:t> prolonging </a:t>
            </a:r>
            <a:r>
              <a:rPr lang="en-US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2000" b="1">
                <a:solidFill>
                  <a:srgbClr val="106782"/>
                </a:solidFill>
                <a:latin typeface="Arial"/>
                <a:ea typeface="Arial"/>
                <a:cs typeface="Arial"/>
                <a:sym typeface="Arial"/>
              </a:rPr>
              <a:t>hemotherapy-related ECG </a:t>
            </a:r>
            <a:r>
              <a:rPr lang="en-US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000" b="1">
                <a:solidFill>
                  <a:srgbClr val="106782"/>
                </a:solidFill>
                <a:latin typeface="Arial"/>
                <a:ea typeface="Arial"/>
                <a:cs typeface="Arial"/>
                <a:sym typeface="Arial"/>
              </a:rPr>
              <a:t>ata</a:t>
            </a:r>
            <a:r>
              <a:rPr lang="en-US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US" sz="2000" b="1">
                <a:solidFill>
                  <a:srgbClr val="106782"/>
                </a:solidFill>
                <a:latin typeface="Arial"/>
                <a:ea typeface="Arial"/>
                <a:cs typeface="Arial"/>
                <a:sym typeface="Arial"/>
              </a:rPr>
              <a:t>ase ; </a:t>
            </a:r>
            <a:r>
              <a:rPr lang="en-US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QTC DB</a:t>
            </a:r>
            <a:r>
              <a:rPr lang="en-US" sz="2000" b="1">
                <a:solidFill>
                  <a:srgbClr val="106782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2000" b="1">
              <a:solidFill>
                <a:srgbClr val="10678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6" name="Google Shape;496;p35"/>
          <p:cNvCxnSpPr/>
          <p:nvPr/>
        </p:nvCxnSpPr>
        <p:spPr>
          <a:xfrm rot="10800000" flipH="1">
            <a:off x="445715" y="1325686"/>
            <a:ext cx="11375384" cy="47238"/>
          </a:xfrm>
          <a:prstGeom prst="straightConnector1">
            <a:avLst/>
          </a:prstGeom>
          <a:noFill/>
          <a:ln w="9525" cap="flat" cmpd="sng">
            <a:solidFill>
              <a:srgbClr val="106782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497" name="Google Shape;497;p35"/>
          <p:cNvGraphicFramePr/>
          <p:nvPr/>
        </p:nvGraphicFramePr>
        <p:xfrm>
          <a:off x="8616693" y="220925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{5FD98267-F27D-45CF-98D7-37A1A0845272}</a:tableStyleId>
              </a:tblPr>
              <a:tblGrid>
                <a:gridCol w="1049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연도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검사자 수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검사 건수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2006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  567 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  666 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2007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1,479 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2,067 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2008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1,760 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3,051 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2009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2,049 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3,622 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2010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2,463 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5,055 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2011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2,497 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5,458 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2012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2,780 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6,019 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2013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2,937 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6,483 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2014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3,083 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7,326 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2015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3,310 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8,160 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2016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3,541 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8,626 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2017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3,901 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10,108 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2018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4,252 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12,159 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95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2019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  4,459 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 12,175 </a:t>
                      </a:r>
                      <a:endParaRPr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498" name="Google Shape;498;p35"/>
          <p:cNvGraphicFramePr/>
          <p:nvPr/>
        </p:nvGraphicFramePr>
        <p:xfrm>
          <a:off x="4199771" y="22007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{5FD98267-F27D-45CF-98D7-37A1A0845272}</a:tableStyleId>
              </a:tblPr>
              <a:tblGrid>
                <a:gridCol w="36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0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DRUG NAME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DRUG NAME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Arsenic trioxide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21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Pazopanib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Capecitabine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Pertuzumab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Dasatinib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23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Trastuzumab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Lenvatinib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24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Anagrelide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Sunitinib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Oxaliplatin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Vandetanib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Bendamustine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Aflibercept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27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Bortezomib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Imatinib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Cabozantinib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Lapatinib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29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Dabrafenib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Nilotinib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Degarelix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Nintedanib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31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Epirubicin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Paclitaxel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32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Eribulin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Ponatinib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33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Leuprolide (Leuprorelin)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14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Vemurafenib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34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Osimertinib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44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Doxorubicin)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Sorafenib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16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Fluorouracil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36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Tamoxifen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17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Afatinib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37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Toremifene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18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Ceritinib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38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Abiraterone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Crizotinib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39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Amsacrine</a:t>
                      </a:r>
                      <a:endParaRPr sz="11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Fludarabine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　</a:t>
                      </a:r>
                      <a:endParaRPr/>
                    </a:p>
                  </a:txBody>
                  <a:tcPr marL="9100" marR="9100" marT="9100" marB="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499" name="Google Shape;499;p35"/>
          <p:cNvSpPr/>
          <p:nvPr/>
        </p:nvSpPr>
        <p:spPr>
          <a:xfrm>
            <a:off x="5383901" y="1654876"/>
            <a:ext cx="132921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대상 항암제 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0" name="Google Shape;500;p35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1" name="Google Shape;501;p35"/>
          <p:cNvSpPr txBox="1"/>
          <p:nvPr/>
        </p:nvSpPr>
        <p:spPr>
          <a:xfrm>
            <a:off x="219456" y="158495"/>
            <a:ext cx="565411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연구개발의 추진전략 · 방법 </a:t>
            </a:r>
            <a:endParaRPr/>
          </a:p>
        </p:txBody>
      </p:sp>
      <p:sp>
        <p:nvSpPr>
          <p:cNvPr id="502" name="Google Shape;502;p35"/>
          <p:cNvSpPr txBox="1"/>
          <p:nvPr/>
        </p:nvSpPr>
        <p:spPr>
          <a:xfrm>
            <a:off x="6667629" y="203711"/>
            <a:ext cx="41649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1. 심전도 Database 구축</a:t>
            </a:r>
            <a:endParaRPr sz="28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6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9" name="Google Shape;50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7937" y="1045030"/>
            <a:ext cx="11456125" cy="5042262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36"/>
          <p:cNvSpPr txBox="1"/>
          <p:nvPr/>
        </p:nvSpPr>
        <p:spPr>
          <a:xfrm>
            <a:off x="219456" y="158495"/>
            <a:ext cx="565411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연구개발의 추진전략 · 방법 </a:t>
            </a:r>
            <a:endParaRPr/>
          </a:p>
        </p:txBody>
      </p:sp>
      <p:sp>
        <p:nvSpPr>
          <p:cNvPr id="511" name="Google Shape;511;p36"/>
          <p:cNvSpPr txBox="1"/>
          <p:nvPr/>
        </p:nvSpPr>
        <p:spPr>
          <a:xfrm>
            <a:off x="6667629" y="203711"/>
            <a:ext cx="316625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2. 원내데이터 분석</a:t>
            </a:r>
            <a:endParaRPr sz="28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7"/>
          <p:cNvSpPr/>
          <p:nvPr/>
        </p:nvSpPr>
        <p:spPr>
          <a:xfrm>
            <a:off x="0" y="6581001"/>
            <a:ext cx="223009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 Heart J 2016;37:2768–2801</a:t>
            </a:r>
            <a:endParaRPr sz="12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7" name="Google Shape;51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018" y="1566475"/>
            <a:ext cx="5283449" cy="48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7"/>
          <p:cNvSpPr/>
          <p:nvPr/>
        </p:nvSpPr>
        <p:spPr>
          <a:xfrm>
            <a:off x="2499685" y="6581000"/>
            <a:ext cx="255390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Pharm J 2016;149(3):139-152</a:t>
            </a:r>
            <a:endParaRPr sz="12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9" name="Google Shape;519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1908155"/>
            <a:ext cx="5848982" cy="4338041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37"/>
          <p:cNvSpPr txBox="1"/>
          <p:nvPr/>
        </p:nvSpPr>
        <p:spPr>
          <a:xfrm>
            <a:off x="6096000" y="1416456"/>
            <a:ext cx="5283449" cy="59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b="1" i="1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Risk factors for TdP</a:t>
            </a:r>
            <a:endParaRPr sz="1600" b="1" i="1" u="sng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37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p37"/>
          <p:cNvSpPr/>
          <p:nvPr/>
        </p:nvSpPr>
        <p:spPr>
          <a:xfrm>
            <a:off x="301393" y="954791"/>
            <a:ext cx="6507031" cy="461665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Risk factors for QT prolongation and TdP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3" name="Google Shape;523;p37"/>
          <p:cNvPicPr preferRelativeResize="0"/>
          <p:nvPr/>
        </p:nvPicPr>
        <p:blipFill rotWithShape="1">
          <a:blip r:embed="rId5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37"/>
          <p:cNvSpPr txBox="1"/>
          <p:nvPr/>
        </p:nvSpPr>
        <p:spPr>
          <a:xfrm>
            <a:off x="219456" y="158495"/>
            <a:ext cx="565411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연구개발의 추진전략 · 방법 </a:t>
            </a:r>
            <a:endParaRPr/>
          </a:p>
        </p:txBody>
      </p:sp>
      <p:sp>
        <p:nvSpPr>
          <p:cNvPr id="525" name="Google Shape;525;p37"/>
          <p:cNvSpPr txBox="1"/>
          <p:nvPr/>
        </p:nvSpPr>
        <p:spPr>
          <a:xfrm>
            <a:off x="6667629" y="203711"/>
            <a:ext cx="316625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2. 원내데이터 분석</a:t>
            </a:r>
            <a:endParaRPr sz="28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8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1" name="Google Shape;531;p38"/>
          <p:cNvPicPr preferRelativeResize="0"/>
          <p:nvPr/>
        </p:nvPicPr>
        <p:blipFill rotWithShape="1">
          <a:blip r:embed="rId3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32" name="Google Shape;532;p38"/>
          <p:cNvGraphicFramePr/>
          <p:nvPr/>
        </p:nvGraphicFramePr>
        <p:xfrm>
          <a:off x="361719" y="2016531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{0CD05472-6A32-4E7E-B3BE-95AC102A5CC0}</a:tableStyleId>
              </a:tblPr>
              <a:tblGrid>
                <a:gridCol w="190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8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9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0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0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36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u="none" strike="noStrike" cap="none"/>
                        <a:t> </a:t>
                      </a:r>
                      <a:endParaRPr sz="9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60050" marR="6005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Lab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050" marR="6005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Hypokalemia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050" marR="6005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Hypomagnesemia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050" marR="6005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Hypocalcemia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050" marR="6005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QT prolonging drug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050" marR="6005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9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Mayo Clin Proc 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(2013)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050" marR="600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within 48 h before or after ECG </a:t>
                      </a:r>
                      <a:endParaRPr/>
                    </a:p>
                  </a:txBody>
                  <a:tcPr marL="60050" marR="600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potassium &lt; 3.6 mmol/L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050" marR="600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magnesium &lt; 1.7 mg/dl (0.7 mmol/L) [to convert to mmol/L, multiply by 0.411]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050" marR="600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ionized calcium &lt; 4.65 mg/dl (1.16 mmol/L) [to convert to mmol/L, multiply by 0.25]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050" marR="600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within 7 days before ECG</a:t>
                      </a:r>
                      <a:endParaRPr/>
                    </a:p>
                  </a:txBody>
                  <a:tcPr marL="60050" marR="6005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20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Creatinine values were collected up to 30 days before the date of ECG. </a:t>
                      </a:r>
                      <a:endParaRPr/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The value closest in time to the ECG was selected.</a:t>
                      </a:r>
                      <a:endParaRPr/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If no creatinine level was available before ECG, values up to 2 days after the ECG time point were included.</a:t>
                      </a:r>
                      <a:endParaRPr sz="1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050" marR="60050" marT="0" marB="0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Eur J Clin Phrmacol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(2018)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050" marR="600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within 7 days before ECG </a:t>
                      </a:r>
                      <a:endParaRPr sz="1000" b="1" i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050" marR="600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potassium &lt; 3.5 mmol/L</a:t>
                      </a:r>
                      <a:endParaRPr sz="1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(normal range 3.5–5.0 mmol/L)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050" marR="600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magnesium&lt; 0.70 mmol/L (normal range 0.7–1.00 mmol/L)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050" marR="600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calcium &lt; 2.15 mmol/L (normal range 2.15–2.55 mmol/L) 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050" marR="600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at the time of the ECG recording</a:t>
                      </a:r>
                      <a:endParaRPr sz="1000" b="1" i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050" marR="6005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7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Europace 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(2018)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050" marR="600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within 48 h before or after ECG </a:t>
                      </a:r>
                      <a:endParaRPr/>
                    </a:p>
                  </a:txBody>
                  <a:tcPr marL="60050" marR="600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potassium &lt; 3.6 mmol/L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050" marR="600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magnesium&lt; 0.71mmol/L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050" marR="600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corrected calcium &lt; 2.17 mmol/L, ionized calcium&lt; 1.18 mmol/L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050" marR="600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within 7 days before ECG</a:t>
                      </a:r>
                      <a:endParaRPr/>
                    </a:p>
                  </a:txBody>
                  <a:tcPr marL="60050" marR="6005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8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Cardio-Oncology 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(2020)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050" marR="600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within 48 h before or after ECG </a:t>
                      </a:r>
                      <a:endParaRPr sz="1000" b="1" i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050" marR="600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potassium &lt; 3.5 mmol/L </a:t>
                      </a:r>
                      <a:endParaRPr/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(normal range 3.5–5.3 mmol/L)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050" marR="600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magnesium of &lt;1.5 mg/dL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050" marR="600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calcium &lt; 2.02 mmol/L</a:t>
                      </a:r>
                      <a:endParaRPr sz="10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(normal range 2.02–2.6 mmol/L)</a:t>
                      </a:r>
                      <a:endParaRPr sz="1000" b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050" marR="600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1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within 7 days before ECG </a:t>
                      </a:r>
                      <a:endParaRPr sz="1000" b="1" i="1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0050" marR="6005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33" name="Google Shape;533;p38"/>
          <p:cNvSpPr txBox="1"/>
          <p:nvPr/>
        </p:nvSpPr>
        <p:spPr>
          <a:xfrm>
            <a:off x="361719" y="968268"/>
            <a:ext cx="9972103" cy="872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●"/>
            </a:pPr>
            <a:r>
              <a:rPr lang="en-US" sz="1800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Lab : within 48 h before or after ECG</a:t>
            </a:r>
            <a:endParaRPr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Noto Sans Symbols"/>
              <a:buChar char="●"/>
            </a:pPr>
            <a:r>
              <a:rPr lang="en-US" sz="1800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QT prolonging drug : within 7 days before ECG except amiodarone (within 3 months)</a:t>
            </a:r>
            <a:endParaRPr sz="1800" b="1" i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8"/>
          <p:cNvSpPr txBox="1"/>
          <p:nvPr/>
        </p:nvSpPr>
        <p:spPr>
          <a:xfrm>
            <a:off x="219456" y="158495"/>
            <a:ext cx="565411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연구개발의 추진전략 · 방법 </a:t>
            </a:r>
            <a:endParaRPr/>
          </a:p>
        </p:txBody>
      </p:sp>
      <p:sp>
        <p:nvSpPr>
          <p:cNvPr id="535" name="Google Shape;535;p38"/>
          <p:cNvSpPr txBox="1"/>
          <p:nvPr/>
        </p:nvSpPr>
        <p:spPr>
          <a:xfrm>
            <a:off x="6667629" y="203711"/>
            <a:ext cx="316625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2. 원내데이터 분석</a:t>
            </a:r>
            <a:endParaRPr sz="28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9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41" name="Google Shape;541;p39"/>
          <p:cNvPicPr preferRelativeResize="0"/>
          <p:nvPr/>
        </p:nvPicPr>
        <p:blipFill rotWithShape="1">
          <a:blip r:embed="rId3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39"/>
          <p:cNvSpPr/>
          <p:nvPr/>
        </p:nvSpPr>
        <p:spPr>
          <a:xfrm>
            <a:off x="353291" y="1453063"/>
            <a:ext cx="11485417" cy="225010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Bazett: QTcB=QT/RR</a:t>
            </a:r>
            <a:r>
              <a:rPr lang="en-US" sz="1800" b="1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1/2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Fridericia: QTcFri=QT/RR</a:t>
            </a:r>
            <a:r>
              <a:rPr lang="en-US" sz="1800" b="1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1/3</a:t>
            </a: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Framingham: QTcFra=QT+0.154 * (1-RR)</a:t>
            </a:r>
            <a:endParaRPr/>
          </a:p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Hodges: QTcH=QT+1.75 * (HR-60)</a:t>
            </a:r>
            <a:endParaRPr/>
          </a:p>
          <a:p>
            <a:pPr marL="0" marR="0" lvl="0" indent="0" algn="just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Rautaharju: QTcR=QT-0.185 (RR-1)+k (k=+0.006 seconds for men and +0 seconds for women)</a:t>
            </a:r>
            <a:endParaRPr/>
          </a:p>
        </p:txBody>
      </p:sp>
      <p:sp>
        <p:nvSpPr>
          <p:cNvPr id="543" name="Google Shape;543;p39"/>
          <p:cNvSpPr txBox="1"/>
          <p:nvPr/>
        </p:nvSpPr>
        <p:spPr>
          <a:xfrm>
            <a:off x="353291" y="1041936"/>
            <a:ext cx="4306844" cy="400110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QT correction formulas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39"/>
          <p:cNvSpPr txBox="1"/>
          <p:nvPr/>
        </p:nvSpPr>
        <p:spPr>
          <a:xfrm>
            <a:off x="353291" y="4142197"/>
            <a:ext cx="4306844" cy="400110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QT prolongation</a:t>
            </a:r>
            <a:endParaRPr sz="2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39"/>
          <p:cNvSpPr/>
          <p:nvPr/>
        </p:nvSpPr>
        <p:spPr>
          <a:xfrm>
            <a:off x="353290" y="4609468"/>
            <a:ext cx="10839846" cy="381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QTc ≥ 501 msec or 60 msec change from baseline (CTCAE version 5.0 grade 3 QT prolongation)</a:t>
            </a:r>
            <a:endParaRPr sz="1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39"/>
          <p:cNvSpPr/>
          <p:nvPr/>
        </p:nvSpPr>
        <p:spPr>
          <a:xfrm>
            <a:off x="353290" y="4991047"/>
            <a:ext cx="8283933" cy="381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QTc 450-480 msec (Grade 1), QTc 481-500 msec (Grade 2)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39"/>
          <p:cNvSpPr/>
          <p:nvPr/>
        </p:nvSpPr>
        <p:spPr>
          <a:xfrm>
            <a:off x="353290" y="5449707"/>
            <a:ext cx="7876309" cy="1275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 &gt; 450 msec, F &gt; 470 msec (by Bazett’s formula)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 &gt; 450 msec, F &gt; 460 msec (by AHA/ACC 2009 recommendation)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 &gt; 470 msec, F &gt; 480 msec (by AHA/ACC 2010)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39"/>
          <p:cNvSpPr/>
          <p:nvPr/>
        </p:nvSpPr>
        <p:spPr>
          <a:xfrm>
            <a:off x="5021244" y="1116042"/>
            <a:ext cx="15247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(RR= 60/HR)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9"/>
          <p:cNvSpPr txBox="1"/>
          <p:nvPr/>
        </p:nvSpPr>
        <p:spPr>
          <a:xfrm>
            <a:off x="219456" y="158495"/>
            <a:ext cx="565411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연구개발의 추진전략 · 방법 </a:t>
            </a:r>
            <a:endParaRPr/>
          </a:p>
        </p:txBody>
      </p:sp>
      <p:sp>
        <p:nvSpPr>
          <p:cNvPr id="550" name="Google Shape;550;p39"/>
          <p:cNvSpPr txBox="1"/>
          <p:nvPr/>
        </p:nvSpPr>
        <p:spPr>
          <a:xfrm>
            <a:off x="6667629" y="203711"/>
            <a:ext cx="316625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2. 원내데이터 분석</a:t>
            </a:r>
            <a:endParaRPr sz="28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 txBox="1"/>
          <p:nvPr/>
        </p:nvSpPr>
        <p:spPr>
          <a:xfrm>
            <a:off x="377111" y="158495"/>
            <a:ext cx="10054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4"/>
          <p:cNvSpPr txBox="1"/>
          <p:nvPr/>
        </p:nvSpPr>
        <p:spPr>
          <a:xfrm>
            <a:off x="219456" y="158495"/>
            <a:ext cx="374012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연구배경 및 필요성</a:t>
            </a:r>
            <a:endParaRPr/>
          </a:p>
        </p:txBody>
      </p:sp>
      <p:pic>
        <p:nvPicPr>
          <p:cNvPr id="86" name="Google Shape;8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909" y="1388533"/>
            <a:ext cx="5438963" cy="460626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4"/>
          <p:cNvSpPr txBox="1"/>
          <p:nvPr/>
        </p:nvSpPr>
        <p:spPr>
          <a:xfrm>
            <a:off x="5576711" y="1027289"/>
            <a:ext cx="23142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193193" y="2584521"/>
            <a:ext cx="1234416" cy="461665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depolarization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sodium entry</a:t>
            </a:r>
            <a:endParaRPr sz="12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"/>
          <p:cNvSpPr txBox="1"/>
          <p:nvPr/>
        </p:nvSpPr>
        <p:spPr>
          <a:xfrm>
            <a:off x="209864" y="926868"/>
            <a:ext cx="3152483" cy="369332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Ventricular action potential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1594842" y="1350241"/>
            <a:ext cx="1947969" cy="276999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sodium channel closure</a:t>
            </a:r>
            <a:endParaRPr sz="12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2197601" y="1908443"/>
            <a:ext cx="1178721" cy="276999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calcium entry</a:t>
            </a:r>
            <a:endParaRPr sz="12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4143741" y="1335875"/>
            <a:ext cx="1276006" cy="461665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repolarization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potassium exit</a:t>
            </a:r>
            <a:endParaRPr sz="12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3376322" y="3190435"/>
            <a:ext cx="2454518" cy="461665"/>
          </a:xfrm>
          <a:prstGeom prst="rect">
            <a:avLst/>
          </a:prstGeom>
          <a:gradFill>
            <a:gsLst>
              <a:gs pos="0">
                <a:srgbClr val="F7BCA2"/>
              </a:gs>
              <a:gs pos="50000">
                <a:srgbClr val="F4B093"/>
              </a:gs>
              <a:gs pos="100000">
                <a:srgbClr val="F7A47F"/>
              </a:gs>
            </a:gsLst>
            <a:lin ang="5400000" scaled="0"/>
          </a:gradFill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recovery phase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sodium/potassium equilibrate</a:t>
            </a:r>
            <a:endParaRPr sz="12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1979350" y="6573192"/>
            <a:ext cx="238238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 Clin Oncol 2007;25:3362-3371</a:t>
            </a:r>
            <a:endParaRPr sz="12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5830841" y="1273214"/>
            <a:ext cx="6361159" cy="187743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US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QT interval 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the beginning of the QRS complex to the end of the T wave</a:t>
            </a:r>
            <a:endParaRPr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duration of ventricular activation and recovery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= depolarization and repolarization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-1537" y="6561005"/>
            <a:ext cx="21593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JAMA 2003;289:2120-2127,</a:t>
            </a:r>
            <a:endParaRPr sz="12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4"/>
          <p:cNvPicPr preferRelativeResize="0"/>
          <p:nvPr/>
        </p:nvPicPr>
        <p:blipFill rotWithShape="1">
          <a:blip r:embed="rId4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0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7" name="Google Shape;557;p40"/>
          <p:cNvSpPr txBox="1"/>
          <p:nvPr/>
        </p:nvSpPr>
        <p:spPr>
          <a:xfrm>
            <a:off x="219456" y="158495"/>
            <a:ext cx="565411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연구개발의 추진전략 · 방법 </a:t>
            </a:r>
            <a:endParaRPr/>
          </a:p>
        </p:txBody>
      </p:sp>
      <p:sp>
        <p:nvSpPr>
          <p:cNvPr id="558" name="Google Shape;558;p40"/>
          <p:cNvSpPr txBox="1"/>
          <p:nvPr/>
        </p:nvSpPr>
        <p:spPr>
          <a:xfrm>
            <a:off x="6667629" y="203711"/>
            <a:ext cx="398859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3. 통계청 사망자료 연계</a:t>
            </a:r>
            <a:endParaRPr sz="28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40"/>
          <p:cNvSpPr txBox="1"/>
          <p:nvPr/>
        </p:nvSpPr>
        <p:spPr>
          <a:xfrm>
            <a:off x="326571" y="1270005"/>
            <a:ext cx="11665132" cy="5447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원내자료이용에 대한 데이터 심의위원회 심의 통과함 (2021. 10. 19)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❖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사망 데이터 결합을 위한 데이터 심의위원회 심의 신청함 (2021. 11월중 심의예정)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심의통과후 통계청에 사망데이터 자료 신청 (가명정보결합지원시스템에서 신청)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원내데이터 가지고 대전 통계청 방문하여 데이터 결합, 결합 완료 후 추가 가명처리, </a:t>
            </a:r>
            <a:endParaRPr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추가 가명처리 완료 후 반출 심사, 반출 심사 승인 후 서울 데이터 센터에서 분석 가능</a:t>
            </a:r>
            <a:endParaRPr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1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5" name="Google Shape;565;p41"/>
          <p:cNvSpPr txBox="1"/>
          <p:nvPr/>
        </p:nvSpPr>
        <p:spPr>
          <a:xfrm>
            <a:off x="219456" y="158495"/>
            <a:ext cx="64219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연구수행 결과 – </a:t>
            </a:r>
            <a:r>
              <a:rPr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Preliminary data</a:t>
            </a:r>
            <a:endParaRPr sz="32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p41"/>
          <p:cNvPicPr preferRelativeResize="0"/>
          <p:nvPr/>
        </p:nvPicPr>
        <p:blipFill rotWithShape="1">
          <a:blip r:embed="rId3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41"/>
          <p:cNvSpPr txBox="1"/>
          <p:nvPr/>
        </p:nvSpPr>
        <p:spPr>
          <a:xfrm>
            <a:off x="219456" y="6337410"/>
            <a:ext cx="60973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1. Flow chart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41"/>
          <p:cNvSpPr/>
          <p:nvPr/>
        </p:nvSpPr>
        <p:spPr>
          <a:xfrm>
            <a:off x="2634714" y="1410733"/>
            <a:ext cx="1718209" cy="59071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13,165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9" name="Google Shape;569;p41"/>
          <p:cNvSpPr/>
          <p:nvPr/>
        </p:nvSpPr>
        <p:spPr>
          <a:xfrm>
            <a:off x="2634714" y="2515274"/>
            <a:ext cx="1718209" cy="59071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13,114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0" name="Google Shape;570;p41"/>
          <p:cNvSpPr txBox="1"/>
          <p:nvPr/>
        </p:nvSpPr>
        <p:spPr>
          <a:xfrm>
            <a:off x="2168666" y="2103930"/>
            <a:ext cx="256517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원내 암등록정보가 있는 환자</a:t>
            </a:r>
            <a:endParaRPr/>
          </a:p>
        </p:txBody>
      </p:sp>
      <p:sp>
        <p:nvSpPr>
          <p:cNvPr id="571" name="Google Shape;571;p41"/>
          <p:cNvSpPr txBox="1"/>
          <p:nvPr/>
        </p:nvSpPr>
        <p:spPr>
          <a:xfrm>
            <a:off x="1577948" y="830324"/>
            <a:ext cx="40460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39종 항암제 처방 후 심전도 검사를 받은 대상자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기간 : 2007. 1. 1~2016. 12. 31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41"/>
          <p:cNvSpPr/>
          <p:nvPr/>
        </p:nvSpPr>
        <p:spPr>
          <a:xfrm>
            <a:off x="367595" y="4198388"/>
            <a:ext cx="1718209" cy="59071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12,602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3" name="Google Shape;573;p41"/>
          <p:cNvSpPr/>
          <p:nvPr/>
        </p:nvSpPr>
        <p:spPr>
          <a:xfrm>
            <a:off x="367595" y="5606708"/>
            <a:ext cx="1718209" cy="59071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12,521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4" name="Google Shape;574;p41"/>
          <p:cNvSpPr/>
          <p:nvPr/>
        </p:nvSpPr>
        <p:spPr>
          <a:xfrm>
            <a:off x="4733842" y="4198388"/>
            <a:ext cx="1718209" cy="59071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512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5" name="Google Shape;575;p41"/>
          <p:cNvSpPr/>
          <p:nvPr/>
        </p:nvSpPr>
        <p:spPr>
          <a:xfrm>
            <a:off x="4733841" y="5631093"/>
            <a:ext cx="1718209" cy="59071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511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76" name="Google Shape;576;p41"/>
          <p:cNvCxnSpPr>
            <a:stCxn id="569" idx="2"/>
            <a:endCxn id="572" idx="0"/>
          </p:cNvCxnSpPr>
          <p:nvPr/>
        </p:nvCxnSpPr>
        <p:spPr>
          <a:xfrm flipH="1">
            <a:off x="1226719" y="3105992"/>
            <a:ext cx="2267100" cy="1092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77" name="Google Shape;577;p41"/>
          <p:cNvCxnSpPr>
            <a:stCxn id="569" idx="2"/>
            <a:endCxn id="574" idx="0"/>
          </p:cNvCxnSpPr>
          <p:nvPr/>
        </p:nvCxnSpPr>
        <p:spPr>
          <a:xfrm>
            <a:off x="3493819" y="3105992"/>
            <a:ext cx="2099100" cy="1092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78" name="Google Shape;578;p41"/>
          <p:cNvCxnSpPr>
            <a:stCxn id="572" idx="2"/>
            <a:endCxn id="573" idx="0"/>
          </p:cNvCxnSpPr>
          <p:nvPr/>
        </p:nvCxnSpPr>
        <p:spPr>
          <a:xfrm>
            <a:off x="1226699" y="4789106"/>
            <a:ext cx="0" cy="817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79" name="Google Shape;579;p41"/>
          <p:cNvCxnSpPr>
            <a:stCxn id="574" idx="2"/>
            <a:endCxn id="575" idx="0"/>
          </p:cNvCxnSpPr>
          <p:nvPr/>
        </p:nvCxnSpPr>
        <p:spPr>
          <a:xfrm>
            <a:off x="5592947" y="4789106"/>
            <a:ext cx="0" cy="8421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80" name="Google Shape;580;p41"/>
          <p:cNvSpPr/>
          <p:nvPr/>
        </p:nvSpPr>
        <p:spPr>
          <a:xfrm>
            <a:off x="382323" y="3498427"/>
            <a:ext cx="1503121" cy="40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QTc &lt;500 msec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41"/>
          <p:cNvSpPr/>
          <p:nvPr/>
        </p:nvSpPr>
        <p:spPr>
          <a:xfrm>
            <a:off x="4948929" y="3498427"/>
            <a:ext cx="1503121" cy="40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QTc ≥500 msec</a:t>
            </a:r>
            <a:endParaRPr sz="1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41"/>
          <p:cNvSpPr txBox="1"/>
          <p:nvPr/>
        </p:nvSpPr>
        <p:spPr>
          <a:xfrm>
            <a:off x="1470810" y="4995425"/>
            <a:ext cx="404601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심전도 검사 이전 원내 암등록정보가 있는 환자</a:t>
            </a:r>
            <a:endParaRPr/>
          </a:p>
        </p:txBody>
      </p:sp>
      <p:sp>
        <p:nvSpPr>
          <p:cNvPr id="583" name="Google Shape;583;p41"/>
          <p:cNvSpPr txBox="1"/>
          <p:nvPr/>
        </p:nvSpPr>
        <p:spPr>
          <a:xfrm>
            <a:off x="5808033" y="1483683"/>
            <a:ext cx="6257110" cy="2345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39종 항암제 사용환자 2007-01-01 ~ 2016-12-31: 29,735명</a:t>
            </a:r>
            <a:endParaRPr/>
          </a:p>
          <a:p>
            <a:pPr marL="285750" marR="0" lvl="0" indent="-285750" algn="just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항암제 투약 이후 심전도 검사결과가 있는 대상자 13,165명</a:t>
            </a:r>
            <a:endParaRPr/>
          </a:p>
          <a:p>
            <a:pPr marL="285750" marR="0" lvl="0" indent="-285750" algn="just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●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원내 암등록정보가 있는 환자 13,114명 (12,602명+512명)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2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9" name="Google Shape;589;p42" descr="테이블이(가) 표시된 사진&#10;&#10;자동 생성된 설명"/>
          <p:cNvPicPr preferRelativeResize="0"/>
          <p:nvPr/>
        </p:nvPicPr>
        <p:blipFill rotWithShape="1">
          <a:blip r:embed="rId3">
            <a:alphaModFix/>
          </a:blip>
          <a:srcRect b="2885"/>
          <a:stretch/>
        </p:blipFill>
        <p:spPr>
          <a:xfrm>
            <a:off x="219456" y="940526"/>
            <a:ext cx="4500862" cy="5758979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590" name="Google Shape;590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37760" y="942917"/>
            <a:ext cx="6858000" cy="4972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42"/>
          <p:cNvPicPr preferRelativeResize="0"/>
          <p:nvPr/>
        </p:nvPicPr>
        <p:blipFill rotWithShape="1">
          <a:blip r:embed="rId5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42"/>
          <p:cNvSpPr txBox="1"/>
          <p:nvPr/>
        </p:nvSpPr>
        <p:spPr>
          <a:xfrm>
            <a:off x="5492469" y="5906794"/>
            <a:ext cx="60973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Figure 2. 2-year survival curve </a:t>
            </a:r>
            <a:r>
              <a:rPr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(원내사망자료로만 분석)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2"/>
          <p:cNvSpPr txBox="1"/>
          <p:nvPr/>
        </p:nvSpPr>
        <p:spPr>
          <a:xfrm>
            <a:off x="219456" y="158495"/>
            <a:ext cx="64219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연구수행 결과 – </a:t>
            </a:r>
            <a:r>
              <a:rPr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Preliminary data</a:t>
            </a:r>
            <a:endParaRPr sz="32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3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9" name="Google Shape;599;p43"/>
          <p:cNvPicPr preferRelativeResize="0"/>
          <p:nvPr/>
        </p:nvPicPr>
        <p:blipFill rotWithShape="1">
          <a:blip r:embed="rId3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43"/>
          <p:cNvSpPr txBox="1"/>
          <p:nvPr/>
        </p:nvSpPr>
        <p:spPr>
          <a:xfrm>
            <a:off x="361718" y="2027783"/>
            <a:ext cx="12032258" cy="460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 Primary outcomes : all-cause mortality  ( 2-year mortality 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1) QT prolongation vs borderline vs normal ( or  QTc ≥ 501 msec vs &lt; 501 msec )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2) Comparison of the effects of QTc according to various QT correction formulas on all-cause mortality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Secondary outcomes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1) Comparison between survivor and non-survivor in QT prolongation group :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characteristics, number of QT prolongation drugs, number of QT prolongation conditions etc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2) Risk factors predicting all-cause death in QT prolongation group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3) Subgroup analysis : in patients with a specific chemotherapeutic drug ( ex, sorafenib ) or cancer 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1" name="Google Shape;601;p43"/>
          <p:cNvSpPr/>
          <p:nvPr/>
        </p:nvSpPr>
        <p:spPr>
          <a:xfrm>
            <a:off x="361719" y="1299069"/>
            <a:ext cx="950939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Prevalence of for QT prolongation in cancer patients treated with chemotherapy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2" name="Google Shape;602;p43"/>
          <p:cNvSpPr txBox="1"/>
          <p:nvPr/>
        </p:nvSpPr>
        <p:spPr>
          <a:xfrm>
            <a:off x="219456" y="158495"/>
            <a:ext cx="642195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연구수행 결과 – </a:t>
            </a:r>
            <a:r>
              <a:rPr lang="en-US" sz="32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Preliminary data</a:t>
            </a:r>
            <a:endParaRPr sz="320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4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9" name="Google Shape;609;p44"/>
          <p:cNvSpPr txBox="1"/>
          <p:nvPr/>
        </p:nvSpPr>
        <p:spPr>
          <a:xfrm>
            <a:off x="219456" y="158495"/>
            <a:ext cx="688521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연구개발 결과의 중요성 및 파급효과</a:t>
            </a:r>
            <a:endParaRPr/>
          </a:p>
        </p:txBody>
      </p:sp>
      <p:sp>
        <p:nvSpPr>
          <p:cNvPr id="610" name="Google Shape;610;p44"/>
          <p:cNvSpPr/>
          <p:nvPr/>
        </p:nvSpPr>
        <p:spPr>
          <a:xfrm>
            <a:off x="256972" y="1350999"/>
            <a:ext cx="11747794" cy="3653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항암제 치료시 치명적 부정맥으로 진행가능 환자진단</a:t>
            </a:r>
            <a:endParaRPr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항암제 치료시 위양성 QT간격 연장으로 인한 불필요한 항암치료중단 예방</a:t>
            </a:r>
            <a:endParaRPr/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암환자에서 QT간격 연장과 관련한 2년내 모든 원인사망 (all-cause death) 예측</a:t>
            </a:r>
            <a:endParaRPr/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항암제 개발시 정확한 QTc 측정법으로 활용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7"/>
          <p:cNvSpPr txBox="1"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b="1">
                <a:latin typeface="Arial"/>
                <a:ea typeface="Arial"/>
                <a:cs typeface="Arial"/>
                <a:sym typeface="Arial"/>
              </a:rPr>
              <a:t>감사합니다.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"/>
          <p:cNvSpPr txBox="1"/>
          <p:nvPr/>
        </p:nvSpPr>
        <p:spPr>
          <a:xfrm>
            <a:off x="377111" y="158495"/>
            <a:ext cx="10054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sp>
        <p:nvSpPr>
          <p:cNvPr id="104" name="Google Shape;104;p5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" name="Google Shape;105;p5"/>
          <p:cNvSpPr txBox="1"/>
          <p:nvPr/>
        </p:nvSpPr>
        <p:spPr>
          <a:xfrm>
            <a:off x="219456" y="158495"/>
            <a:ext cx="374012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연구배경 및 필요성</a:t>
            </a:r>
            <a:endParaRPr/>
          </a:p>
        </p:txBody>
      </p:sp>
      <p:sp>
        <p:nvSpPr>
          <p:cNvPr id="106" name="Google Shape;106;p5"/>
          <p:cNvSpPr/>
          <p:nvPr/>
        </p:nvSpPr>
        <p:spPr>
          <a:xfrm>
            <a:off x="0" y="6581001"/>
            <a:ext cx="292900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 J Clin Pharmacol 2013;75(2):347-358</a:t>
            </a:r>
            <a:endParaRPr sz="12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5325245" y="1104741"/>
            <a:ext cx="675429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❖"/>
            </a:pPr>
            <a:r>
              <a:rPr lang="en-US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Drugs withdrawn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the market as a result of </a:t>
            </a:r>
            <a:r>
              <a:rPr lang="en-US" sz="1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QT prolongation and/or TdP</a:t>
            </a:r>
            <a:endParaRPr sz="14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 b="14100"/>
          <a:stretch/>
        </p:blipFill>
        <p:spPr>
          <a:xfrm>
            <a:off x="5983536" y="1519229"/>
            <a:ext cx="6095999" cy="472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5"/>
          <p:cNvPicPr preferRelativeResize="0"/>
          <p:nvPr/>
        </p:nvPicPr>
        <p:blipFill rotWithShape="1">
          <a:blip r:embed="rId4">
            <a:alphaModFix/>
          </a:blip>
          <a:srcRect b="8549"/>
          <a:stretch/>
        </p:blipFill>
        <p:spPr>
          <a:xfrm>
            <a:off x="377111" y="2781323"/>
            <a:ext cx="5309045" cy="1608462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"/>
          <p:cNvSpPr txBox="1"/>
          <p:nvPr/>
        </p:nvSpPr>
        <p:spPr>
          <a:xfrm>
            <a:off x="377111" y="2143911"/>
            <a:ext cx="53957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QT prolongation → Torsade de Pointes (TdP)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377111" y="4496496"/>
            <a:ext cx="28845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Sudden cardiac death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6290631" y="3310132"/>
            <a:ext cx="5122844" cy="275422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5"/>
          <p:cNvSpPr/>
          <p:nvPr/>
        </p:nvSpPr>
        <p:spPr>
          <a:xfrm>
            <a:off x="6290631" y="4252074"/>
            <a:ext cx="5122844" cy="275422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4" name="Google Shape;114;p5"/>
          <p:cNvPicPr preferRelativeResize="0"/>
          <p:nvPr/>
        </p:nvPicPr>
        <p:blipFill rotWithShape="1">
          <a:blip r:embed="rId5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/>
          <p:nvPr/>
        </p:nvSpPr>
        <p:spPr>
          <a:xfrm>
            <a:off x="8653146" y="6609772"/>
            <a:ext cx="353885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MD Anderson Practices In Onco-Cardiology 2016</a:t>
            </a:r>
            <a:endParaRPr sz="12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390" y="4592821"/>
            <a:ext cx="5153988" cy="206716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6"/>
          <p:cNvSpPr/>
          <p:nvPr/>
        </p:nvSpPr>
        <p:spPr>
          <a:xfrm>
            <a:off x="313343" y="4592821"/>
            <a:ext cx="262283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World J Cardiol 2015;7(6):315-325 </a:t>
            </a:r>
            <a:endParaRPr sz="12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t="14489"/>
          <a:stretch/>
        </p:blipFill>
        <p:spPr>
          <a:xfrm>
            <a:off x="203131" y="1553378"/>
            <a:ext cx="11849322" cy="311777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6"/>
          <p:cNvSpPr/>
          <p:nvPr/>
        </p:nvSpPr>
        <p:spPr>
          <a:xfrm>
            <a:off x="339797" y="3172857"/>
            <a:ext cx="1636643" cy="390717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6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6"/>
          <p:cNvSpPr txBox="1"/>
          <p:nvPr/>
        </p:nvSpPr>
        <p:spPr>
          <a:xfrm>
            <a:off x="219456" y="158495"/>
            <a:ext cx="374012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연구배경 및 필요성</a:t>
            </a:r>
            <a:endParaRPr/>
          </a:p>
        </p:txBody>
      </p:sp>
      <p:sp>
        <p:nvSpPr>
          <p:cNvPr id="126" name="Google Shape;126;p6"/>
          <p:cNvSpPr/>
          <p:nvPr/>
        </p:nvSpPr>
        <p:spPr>
          <a:xfrm>
            <a:off x="278079" y="991346"/>
            <a:ext cx="5098152" cy="461665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QT correction formula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339797" y="4324913"/>
            <a:ext cx="1973345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8" name="Google Shape;128;p6" descr="EMB00001fa84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9798" y="4963088"/>
            <a:ext cx="6194970" cy="161131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6"/>
          <p:cNvSpPr/>
          <p:nvPr/>
        </p:nvSpPr>
        <p:spPr>
          <a:xfrm>
            <a:off x="6963" y="6558928"/>
            <a:ext cx="267002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 Am Heart Assoc 2017 Dec 7;6(12)</a:t>
            </a:r>
            <a:endParaRPr sz="12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/>
          <p:nvPr/>
        </p:nvSpPr>
        <p:spPr>
          <a:xfrm>
            <a:off x="-1" y="6550714"/>
            <a:ext cx="23025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CTCAE version 5.0 (2017)</a:t>
            </a:r>
            <a:endParaRPr sz="12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7"/>
          <p:cNvSpPr/>
          <p:nvPr/>
        </p:nvSpPr>
        <p:spPr>
          <a:xfrm>
            <a:off x="3981671" y="4913957"/>
            <a:ext cx="422865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 QTc formula is specified</a:t>
            </a:r>
            <a:endParaRPr sz="24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00" y="2609190"/>
            <a:ext cx="11596255" cy="2061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7872" y="1994143"/>
            <a:ext cx="11596256" cy="46136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7"/>
          <p:cNvSpPr/>
          <p:nvPr/>
        </p:nvSpPr>
        <p:spPr>
          <a:xfrm>
            <a:off x="6802582" y="2609189"/>
            <a:ext cx="2119745" cy="819811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7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7"/>
          <p:cNvSpPr txBox="1"/>
          <p:nvPr/>
        </p:nvSpPr>
        <p:spPr>
          <a:xfrm>
            <a:off x="219456" y="158495"/>
            <a:ext cx="374012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연구배경 및 필요성</a:t>
            </a:r>
            <a:endParaRPr/>
          </a:p>
        </p:txBody>
      </p:sp>
      <p:sp>
        <p:nvSpPr>
          <p:cNvPr id="141" name="Google Shape;141;p7"/>
          <p:cNvSpPr/>
          <p:nvPr/>
        </p:nvSpPr>
        <p:spPr>
          <a:xfrm>
            <a:off x="297872" y="1290710"/>
            <a:ext cx="5089376" cy="461665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Grades of QT prolongation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7"/>
          <p:cNvPicPr preferRelativeResize="0"/>
          <p:nvPr/>
        </p:nvPicPr>
        <p:blipFill rotWithShape="1">
          <a:blip r:embed="rId5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p8"/>
          <p:cNvSpPr txBox="1"/>
          <p:nvPr/>
        </p:nvSpPr>
        <p:spPr>
          <a:xfrm>
            <a:off x="219456" y="158495"/>
            <a:ext cx="374012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연구배경 및 필요성</a:t>
            </a:r>
            <a:endParaRPr/>
          </a:p>
        </p:txBody>
      </p:sp>
      <p:pic>
        <p:nvPicPr>
          <p:cNvPr id="149" name="Google Shape;149;p8"/>
          <p:cNvPicPr preferRelativeResize="0"/>
          <p:nvPr/>
        </p:nvPicPr>
        <p:blipFill rotWithShape="1">
          <a:blip r:embed="rId3">
            <a:alphaModFix/>
          </a:blip>
          <a:srcRect l="-775" t="370" r="775" b="49845"/>
          <a:stretch/>
        </p:blipFill>
        <p:spPr>
          <a:xfrm>
            <a:off x="135466" y="914400"/>
            <a:ext cx="5915376" cy="193896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0" name="Google Shape;15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1158" y="914400"/>
            <a:ext cx="5734750" cy="273074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1" name="Google Shape;151;p8"/>
          <p:cNvSpPr/>
          <p:nvPr/>
        </p:nvSpPr>
        <p:spPr>
          <a:xfrm>
            <a:off x="2510778" y="2843528"/>
            <a:ext cx="30401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QTc = 467 → 586 msec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8"/>
          <p:cNvSpPr/>
          <p:nvPr/>
        </p:nvSpPr>
        <p:spPr>
          <a:xfrm>
            <a:off x="316092" y="2843528"/>
            <a:ext cx="169475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F/47, NSCLC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8"/>
          <p:cNvPicPr preferRelativeResize="0"/>
          <p:nvPr/>
        </p:nvPicPr>
        <p:blipFill rotWithShape="1">
          <a:blip r:embed="rId5">
            <a:alphaModFix/>
          </a:blip>
          <a:srcRect r="17692" b="21459"/>
          <a:stretch/>
        </p:blipFill>
        <p:spPr>
          <a:xfrm>
            <a:off x="135466" y="3812460"/>
            <a:ext cx="5915376" cy="22611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4" name="Google Shape;154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41158" y="3812460"/>
            <a:ext cx="5734750" cy="236964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5" name="Google Shape;155;p8"/>
          <p:cNvSpPr/>
          <p:nvPr/>
        </p:nvSpPr>
        <p:spPr>
          <a:xfrm>
            <a:off x="2481349" y="6182101"/>
            <a:ext cx="29564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QTc = 444 →  560 msec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219456" y="6193208"/>
            <a:ext cx="20319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F/62, NSCLC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8"/>
          <p:cNvPicPr preferRelativeResize="0"/>
          <p:nvPr/>
        </p:nvPicPr>
        <p:blipFill rotWithShape="1">
          <a:blip r:embed="rId7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"/>
          <p:cNvSpPr txBox="1">
            <a:spLocks noGrp="1"/>
          </p:cNvSpPr>
          <p:nvPr>
            <p:ph type="body" idx="1"/>
          </p:nvPr>
        </p:nvSpPr>
        <p:spPr>
          <a:xfrm>
            <a:off x="331423" y="2166368"/>
            <a:ext cx="11022377" cy="4140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latin typeface="Arial"/>
                <a:ea typeface="Arial"/>
                <a:cs typeface="Arial"/>
                <a:sym typeface="Arial"/>
              </a:rPr>
              <a:t>F/44, acute promyelocytic leukemia (APL)  / Arsenic trioxide </a:t>
            </a:r>
            <a:endParaRPr/>
          </a:p>
        </p:txBody>
      </p:sp>
      <p:pic>
        <p:nvPicPr>
          <p:cNvPr id="163" name="Google Shape;16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1423" y="840806"/>
            <a:ext cx="8680375" cy="13255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4" name="Google Shape;164;p9"/>
          <p:cNvSpPr/>
          <p:nvPr/>
        </p:nvSpPr>
        <p:spPr>
          <a:xfrm>
            <a:off x="0" y="6542553"/>
            <a:ext cx="265489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 Clin Oncol 2019;37(30):2719-2721</a:t>
            </a:r>
            <a:endParaRPr sz="12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424" y="2754217"/>
            <a:ext cx="11452034" cy="263025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6" name="Google Shape;166;p9"/>
          <p:cNvSpPr/>
          <p:nvPr/>
        </p:nvSpPr>
        <p:spPr>
          <a:xfrm>
            <a:off x="10851614" y="3908209"/>
            <a:ext cx="860234" cy="147626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0" y="109728"/>
            <a:ext cx="12192000" cy="6823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9"/>
          <p:cNvSpPr txBox="1"/>
          <p:nvPr/>
        </p:nvSpPr>
        <p:spPr>
          <a:xfrm>
            <a:off x="219456" y="158495"/>
            <a:ext cx="374012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연구배경 및 필요성</a:t>
            </a:r>
            <a:endParaRPr/>
          </a:p>
        </p:txBody>
      </p:sp>
      <p:sp>
        <p:nvSpPr>
          <p:cNvPr id="169" name="Google Shape;169;p9"/>
          <p:cNvSpPr/>
          <p:nvPr/>
        </p:nvSpPr>
        <p:spPr>
          <a:xfrm>
            <a:off x="331422" y="5478585"/>
            <a:ext cx="1137250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QT prolongation beyond </a:t>
            </a:r>
            <a:r>
              <a:rPr lang="en-US" sz="1600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500 msec </a:t>
            </a: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should prompt cessation of QT-prolonging drugs to prevent </a:t>
            </a:r>
            <a:r>
              <a:rPr lang="en-US" sz="1600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sudden cardiac death </a:t>
            </a: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the relative risk of a cardiac death is more than </a:t>
            </a:r>
            <a:r>
              <a:rPr lang="en-US" sz="1600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2.5 times </a:t>
            </a:r>
            <a:r>
              <a:rPr lang="en-US" sz="16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of a person without QT prolongation.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Char char="•"/>
            </a:pPr>
            <a:r>
              <a:rPr lang="en-US" sz="1600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Unfavorable prognostic consequence of therapy cessation should be weighed against the risk of sudden cardiac death. </a:t>
            </a:r>
            <a:endParaRPr/>
          </a:p>
        </p:txBody>
      </p:sp>
      <p:pic>
        <p:nvPicPr>
          <p:cNvPr id="170" name="Google Shape;170;p9"/>
          <p:cNvPicPr preferRelativeResize="0"/>
          <p:nvPr/>
        </p:nvPicPr>
        <p:blipFill rotWithShape="1">
          <a:blip r:embed="rId5">
            <a:alphaModFix/>
          </a:blip>
          <a:srcRect b="22480"/>
          <a:stretch/>
        </p:blipFill>
        <p:spPr>
          <a:xfrm>
            <a:off x="10557164" y="6246196"/>
            <a:ext cx="1634836" cy="611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2822</Words>
  <Application>Microsoft Office PowerPoint</Application>
  <PresentationFormat>와이드스크린</PresentationFormat>
  <Paragraphs>639</Paragraphs>
  <Slides>45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0" baseType="lpstr">
      <vt:lpstr>Noto Sans Symbols</vt:lpstr>
      <vt:lpstr>Malgun Gothic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NCC</dc:creator>
  <cp:lastModifiedBy>회준 권</cp:lastModifiedBy>
  <cp:revision>1</cp:revision>
  <dcterms:created xsi:type="dcterms:W3CDTF">2017-06-06T23:16:56Z</dcterms:created>
  <dcterms:modified xsi:type="dcterms:W3CDTF">2023-08-02T04:34:12Z</dcterms:modified>
</cp:coreProperties>
</file>